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Open Sans"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6" d="100"/>
          <a:sy n="106" d="100"/>
        </p:scale>
        <p:origin x="778"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ck Venter" userId="d232db1b56518783" providerId="LiveId" clId="{661F000A-4118-4FF9-9E86-A442B5F85265}"/>
    <pc:docChg chg="undo custSel modSld">
      <pc:chgData name="Chuck Venter" userId="d232db1b56518783" providerId="LiveId" clId="{661F000A-4118-4FF9-9E86-A442B5F85265}" dt="2020-01-26T23:00:51.242" v="327" actId="14100"/>
      <pc:docMkLst>
        <pc:docMk/>
      </pc:docMkLst>
      <pc:sldChg chg="modSp">
        <pc:chgData name="Chuck Venter" userId="d232db1b56518783" providerId="LiveId" clId="{661F000A-4118-4FF9-9E86-A442B5F85265}" dt="2020-01-26T19:27:20.331" v="45" actId="20577"/>
        <pc:sldMkLst>
          <pc:docMk/>
          <pc:sldMk cId="0" sldId="260"/>
        </pc:sldMkLst>
        <pc:spChg chg="mod">
          <ac:chgData name="Chuck Venter" userId="d232db1b56518783" providerId="LiveId" clId="{661F000A-4118-4FF9-9E86-A442B5F85265}" dt="2020-01-26T19:27:20.331" v="45" actId="20577"/>
          <ac:spMkLst>
            <pc:docMk/>
            <pc:sldMk cId="0" sldId="260"/>
            <ac:spMk id="78" creationId="{00000000-0000-0000-0000-000000000000}"/>
          </ac:spMkLst>
        </pc:spChg>
      </pc:sldChg>
      <pc:sldChg chg="modSp">
        <pc:chgData name="Chuck Venter" userId="d232db1b56518783" providerId="LiveId" clId="{661F000A-4118-4FF9-9E86-A442B5F85265}" dt="2020-01-26T19:27:45.877" v="46" actId="14100"/>
        <pc:sldMkLst>
          <pc:docMk/>
          <pc:sldMk cId="0" sldId="261"/>
        </pc:sldMkLst>
        <pc:spChg chg="mod">
          <ac:chgData name="Chuck Venter" userId="d232db1b56518783" providerId="LiveId" clId="{661F000A-4118-4FF9-9E86-A442B5F85265}" dt="2020-01-26T19:27:45.877" v="46" actId="14100"/>
          <ac:spMkLst>
            <pc:docMk/>
            <pc:sldMk cId="0" sldId="261"/>
            <ac:spMk id="88" creationId="{00000000-0000-0000-0000-000000000000}"/>
          </ac:spMkLst>
        </pc:spChg>
      </pc:sldChg>
      <pc:sldChg chg="modSp">
        <pc:chgData name="Chuck Venter" userId="d232db1b56518783" providerId="LiveId" clId="{661F000A-4118-4FF9-9E86-A442B5F85265}" dt="2020-01-26T19:28:09.272" v="49" actId="20577"/>
        <pc:sldMkLst>
          <pc:docMk/>
          <pc:sldMk cId="0" sldId="263"/>
        </pc:sldMkLst>
        <pc:spChg chg="mod">
          <ac:chgData name="Chuck Venter" userId="d232db1b56518783" providerId="LiveId" clId="{661F000A-4118-4FF9-9E86-A442B5F85265}" dt="2020-01-26T19:28:09.272" v="49" actId="20577"/>
          <ac:spMkLst>
            <pc:docMk/>
            <pc:sldMk cId="0" sldId="263"/>
            <ac:spMk id="108" creationId="{00000000-0000-0000-0000-000000000000}"/>
          </ac:spMkLst>
        </pc:spChg>
      </pc:sldChg>
      <pc:sldChg chg="modSp">
        <pc:chgData name="Chuck Venter" userId="d232db1b56518783" providerId="LiveId" clId="{661F000A-4118-4FF9-9E86-A442B5F85265}" dt="2020-01-26T19:30:05.685" v="142" actId="20577"/>
        <pc:sldMkLst>
          <pc:docMk/>
          <pc:sldMk cId="0" sldId="265"/>
        </pc:sldMkLst>
        <pc:spChg chg="mod">
          <ac:chgData name="Chuck Venter" userId="d232db1b56518783" providerId="LiveId" clId="{661F000A-4118-4FF9-9E86-A442B5F85265}" dt="2020-01-26T19:30:05.685" v="142" actId="20577"/>
          <ac:spMkLst>
            <pc:docMk/>
            <pc:sldMk cId="0" sldId="265"/>
            <ac:spMk id="121" creationId="{00000000-0000-0000-0000-000000000000}"/>
          </ac:spMkLst>
        </pc:spChg>
      </pc:sldChg>
      <pc:sldChg chg="modSp">
        <pc:chgData name="Chuck Venter" userId="d232db1b56518783" providerId="LiveId" clId="{661F000A-4118-4FF9-9E86-A442B5F85265}" dt="2020-01-26T19:31:20.761" v="145" actId="1076"/>
        <pc:sldMkLst>
          <pc:docMk/>
          <pc:sldMk cId="0" sldId="275"/>
        </pc:sldMkLst>
        <pc:spChg chg="mod">
          <ac:chgData name="Chuck Venter" userId="d232db1b56518783" providerId="LiveId" clId="{661F000A-4118-4FF9-9E86-A442B5F85265}" dt="2020-01-26T19:31:20.761" v="145" actId="1076"/>
          <ac:spMkLst>
            <pc:docMk/>
            <pc:sldMk cId="0" sldId="275"/>
            <ac:spMk id="188" creationId="{00000000-0000-0000-0000-000000000000}"/>
          </ac:spMkLst>
        </pc:spChg>
        <pc:spChg chg="mod">
          <ac:chgData name="Chuck Venter" userId="d232db1b56518783" providerId="LiveId" clId="{661F000A-4118-4FF9-9E86-A442B5F85265}" dt="2020-01-26T19:31:11.254" v="143" actId="14100"/>
          <ac:spMkLst>
            <pc:docMk/>
            <pc:sldMk cId="0" sldId="275"/>
            <ac:spMk id="189" creationId="{00000000-0000-0000-0000-000000000000}"/>
          </ac:spMkLst>
        </pc:spChg>
      </pc:sldChg>
      <pc:sldChg chg="modSp">
        <pc:chgData name="Chuck Venter" userId="d232db1b56518783" providerId="LiveId" clId="{661F000A-4118-4FF9-9E86-A442B5F85265}" dt="2020-01-26T22:50:23.169" v="291" actId="122"/>
        <pc:sldMkLst>
          <pc:docMk/>
          <pc:sldMk cId="0" sldId="277"/>
        </pc:sldMkLst>
        <pc:spChg chg="mod">
          <ac:chgData name="Chuck Venter" userId="d232db1b56518783" providerId="LiveId" clId="{661F000A-4118-4FF9-9E86-A442B5F85265}" dt="2020-01-26T22:50:23.169" v="291" actId="122"/>
          <ac:spMkLst>
            <pc:docMk/>
            <pc:sldMk cId="0" sldId="277"/>
            <ac:spMk id="202" creationId="{00000000-0000-0000-0000-000000000000}"/>
          </ac:spMkLst>
        </pc:spChg>
      </pc:sldChg>
      <pc:sldChg chg="modSp">
        <pc:chgData name="Chuck Venter" userId="d232db1b56518783" providerId="LiveId" clId="{661F000A-4118-4FF9-9E86-A442B5F85265}" dt="2020-01-26T22:50:11.705" v="290" actId="122"/>
        <pc:sldMkLst>
          <pc:docMk/>
          <pc:sldMk cId="0" sldId="278"/>
        </pc:sldMkLst>
        <pc:spChg chg="mod">
          <ac:chgData name="Chuck Venter" userId="d232db1b56518783" providerId="LiveId" clId="{661F000A-4118-4FF9-9E86-A442B5F85265}" dt="2020-01-26T22:50:11.705" v="290" actId="122"/>
          <ac:spMkLst>
            <pc:docMk/>
            <pc:sldMk cId="0" sldId="278"/>
            <ac:spMk id="209" creationId="{00000000-0000-0000-0000-000000000000}"/>
          </ac:spMkLst>
        </pc:spChg>
      </pc:sldChg>
      <pc:sldChg chg="modSp">
        <pc:chgData name="Chuck Venter" userId="d232db1b56518783" providerId="LiveId" clId="{661F000A-4118-4FF9-9E86-A442B5F85265}" dt="2020-01-26T22:56:28.632" v="301" actId="6549"/>
        <pc:sldMkLst>
          <pc:docMk/>
          <pc:sldMk cId="0" sldId="284"/>
        </pc:sldMkLst>
        <pc:spChg chg="mod">
          <ac:chgData name="Chuck Venter" userId="d232db1b56518783" providerId="LiveId" clId="{661F000A-4118-4FF9-9E86-A442B5F85265}" dt="2020-01-26T22:56:28.632" v="301" actId="6549"/>
          <ac:spMkLst>
            <pc:docMk/>
            <pc:sldMk cId="0" sldId="284"/>
            <ac:spMk id="249" creationId="{00000000-0000-0000-0000-000000000000}"/>
          </ac:spMkLst>
        </pc:spChg>
      </pc:sldChg>
      <pc:sldChg chg="modSp">
        <pc:chgData name="Chuck Venter" userId="d232db1b56518783" providerId="LiveId" clId="{661F000A-4118-4FF9-9E86-A442B5F85265}" dt="2020-01-26T22:56:05.761" v="300" actId="20577"/>
        <pc:sldMkLst>
          <pc:docMk/>
          <pc:sldMk cId="0" sldId="285"/>
        </pc:sldMkLst>
        <pc:spChg chg="mod">
          <ac:chgData name="Chuck Venter" userId="d232db1b56518783" providerId="LiveId" clId="{661F000A-4118-4FF9-9E86-A442B5F85265}" dt="2020-01-26T22:56:05.761" v="300" actId="20577"/>
          <ac:spMkLst>
            <pc:docMk/>
            <pc:sldMk cId="0" sldId="285"/>
            <ac:spMk id="254" creationId="{00000000-0000-0000-0000-000000000000}"/>
          </ac:spMkLst>
        </pc:spChg>
      </pc:sldChg>
      <pc:sldChg chg="modSp">
        <pc:chgData name="Chuck Venter" userId="d232db1b56518783" providerId="LiveId" clId="{661F000A-4118-4FF9-9E86-A442B5F85265}" dt="2020-01-26T22:57:31.521" v="325" actId="20577"/>
        <pc:sldMkLst>
          <pc:docMk/>
          <pc:sldMk cId="0" sldId="286"/>
        </pc:sldMkLst>
        <pc:spChg chg="mod">
          <ac:chgData name="Chuck Venter" userId="d232db1b56518783" providerId="LiveId" clId="{661F000A-4118-4FF9-9E86-A442B5F85265}" dt="2020-01-26T22:57:31.521" v="325" actId="20577"/>
          <ac:spMkLst>
            <pc:docMk/>
            <pc:sldMk cId="0" sldId="286"/>
            <ac:spMk id="261" creationId="{00000000-0000-0000-0000-000000000000}"/>
          </ac:spMkLst>
        </pc:spChg>
      </pc:sldChg>
      <pc:sldChg chg="modSp">
        <pc:chgData name="Chuck Venter" userId="d232db1b56518783" providerId="LiveId" clId="{661F000A-4118-4FF9-9E86-A442B5F85265}" dt="2020-01-26T22:59:34.469" v="326" actId="14100"/>
        <pc:sldMkLst>
          <pc:docMk/>
          <pc:sldMk cId="0" sldId="289"/>
        </pc:sldMkLst>
        <pc:spChg chg="mod">
          <ac:chgData name="Chuck Venter" userId="d232db1b56518783" providerId="LiveId" clId="{661F000A-4118-4FF9-9E86-A442B5F85265}" dt="2020-01-26T22:59:34.469" v="326" actId="14100"/>
          <ac:spMkLst>
            <pc:docMk/>
            <pc:sldMk cId="0" sldId="289"/>
            <ac:spMk id="292" creationId="{00000000-0000-0000-0000-000000000000}"/>
          </ac:spMkLst>
        </pc:spChg>
      </pc:sldChg>
      <pc:sldChg chg="modSp">
        <pc:chgData name="Chuck Venter" userId="d232db1b56518783" providerId="LiveId" clId="{661F000A-4118-4FF9-9E86-A442B5F85265}" dt="2020-01-26T23:00:51.242" v="327" actId="14100"/>
        <pc:sldMkLst>
          <pc:docMk/>
          <pc:sldMk cId="0" sldId="291"/>
        </pc:sldMkLst>
        <pc:spChg chg="mod">
          <ac:chgData name="Chuck Venter" userId="d232db1b56518783" providerId="LiveId" clId="{661F000A-4118-4FF9-9E86-A442B5F85265}" dt="2020-01-26T23:00:51.242" v="327" actId="14100"/>
          <ac:spMkLst>
            <pc:docMk/>
            <pc:sldMk cId="0" sldId="291"/>
            <ac:spMk id="30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adafruit.com/assets/2887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6238eafb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6238eaf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0"/>
              </a:spcBef>
              <a:spcAft>
                <a:spcPts val="80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0cfa355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0cfa355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bf58a98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bf58a98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60cfa355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60cfa355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going to touch on three (of many) ways of creating a program/workflow in Raspbian.</a:t>
            </a:r>
            <a:endParaRPr/>
          </a:p>
          <a:p>
            <a:pPr marL="457200" lvl="0" indent="-298450" algn="l" rtl="0">
              <a:spcBef>
                <a:spcPts val="0"/>
              </a:spcBef>
              <a:spcAft>
                <a:spcPts val="0"/>
              </a:spcAft>
              <a:buSzPts val="1100"/>
              <a:buChar char="●"/>
            </a:pPr>
            <a:r>
              <a:rPr lang="en"/>
              <a:t>Bash, Bourne-again-shell, is a programming language/shell interpreter that allows for creation of linux scripts.</a:t>
            </a:r>
            <a:endParaRPr/>
          </a:p>
          <a:p>
            <a:pPr marL="457200" lvl="0" indent="-298450" algn="l" rtl="0">
              <a:spcBef>
                <a:spcPts val="0"/>
              </a:spcBef>
              <a:spcAft>
                <a:spcPts val="0"/>
              </a:spcAft>
              <a:buSzPts val="1100"/>
              <a:buChar char="●"/>
            </a:pPr>
            <a:r>
              <a:rPr lang="en"/>
              <a:t>Scratch/Scratch2 are designed to teach programming concepts without necessitating knowledge of programming syntax. Users drag and drop blocks to create logic. Targeted at the creation of simple games.</a:t>
            </a:r>
            <a:endParaRPr/>
          </a:p>
          <a:p>
            <a:pPr marL="457200" lvl="0" indent="-298450" algn="l" rtl="0">
              <a:spcBef>
                <a:spcPts val="0"/>
              </a:spcBef>
              <a:spcAft>
                <a:spcPts val="0"/>
              </a:spcAft>
              <a:buSzPts val="1100"/>
              <a:buChar char="●"/>
            </a:pPr>
            <a:r>
              <a:rPr lang="en"/>
              <a:t>Python is an established cross-platform language with support for more complex tasks and functions.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cfa355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cfa355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is a easier to read chart at </a:t>
            </a:r>
            <a:r>
              <a:rPr lang="en" u="sng" dirty="0">
                <a:solidFill>
                  <a:schemeClr val="hlink"/>
                </a:solidFill>
                <a:hlinkClick r:id="rId3"/>
              </a:rPr>
              <a:t>https://learn.adafruit.com/assets/28879</a:t>
            </a:r>
            <a:r>
              <a:rPr lang="en" dirty="0"/>
              <a: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b3c975d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b3c975d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0cfa355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60cfa355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 color doesn’t matter, and part placement isn’t important, this is just one way to position parts and route wires.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60cfa355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60cfa355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7202a66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7202a66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6238eaf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6238eaf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2"/>
                </a:solidFill>
              </a:rPr>
              <a:t>Linux text editors create an interesting controversy in the community. Many people have favorites and will aggressively tell you why their favorite is the best.</a:t>
            </a:r>
            <a:endParaRPr sz="1800" dirty="0">
              <a:solidFill>
                <a:schemeClr val="dk2"/>
              </a:solidFill>
            </a:endParaRPr>
          </a:p>
          <a:p>
            <a:pPr marL="0" lvl="0" indent="0" algn="l" rtl="0">
              <a:lnSpc>
                <a:spcPct val="115000"/>
              </a:lnSpc>
              <a:spcBef>
                <a:spcPts val="1600"/>
              </a:spcBef>
              <a:spcAft>
                <a:spcPts val="1600"/>
              </a:spcAft>
              <a:buClr>
                <a:schemeClr val="dk1"/>
              </a:buClr>
              <a:buSzPts val="1100"/>
              <a:buFont typeface="Arial"/>
              <a:buNone/>
            </a:pPr>
            <a:r>
              <a:rPr lang="en" sz="1800" dirty="0">
                <a:solidFill>
                  <a:schemeClr val="dk2"/>
                </a:solidFill>
              </a:rPr>
              <a:t>Are there differences in feature sets? Absolutely. At the end of the day, though, they’ll all edit text.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60cfa355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60cfa35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bc32b5ad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bc32b5ad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2"/>
                </a:solidFill>
              </a:rPr>
              <a:t>Linux text editors create an interesting controversy in the community. Many people have favorites and will aggressively tell you why their favorite is the best.</a:t>
            </a:r>
            <a:endParaRPr sz="1800">
              <a:solidFill>
                <a:schemeClr val="dk2"/>
              </a:solidFill>
            </a:endParaRPr>
          </a:p>
          <a:p>
            <a:pPr marL="0" lvl="0" indent="0" algn="l" rtl="0">
              <a:lnSpc>
                <a:spcPct val="115000"/>
              </a:lnSpc>
              <a:spcBef>
                <a:spcPts val="1600"/>
              </a:spcBef>
              <a:spcAft>
                <a:spcPts val="1600"/>
              </a:spcAft>
              <a:buClr>
                <a:schemeClr val="dk1"/>
              </a:buClr>
              <a:buSzPts val="1100"/>
              <a:buFont typeface="Arial"/>
              <a:buNone/>
            </a:pPr>
            <a:r>
              <a:rPr lang="en" sz="1800">
                <a:solidFill>
                  <a:schemeClr val="dk2"/>
                </a:solidFill>
              </a:rPr>
              <a:t>Are there differences in feature sets? Absolutely. At the end of the day, though, they’ll all edit text.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60cfa3550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60cfa355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bc32b5a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bc32b5a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60cfa355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60cfa355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60cfa355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60cfa355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0cfa355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60cfa355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bc32b5ad8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6bc32b5ad8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bc32b5ad8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bc32b5ad8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bc32b5ad8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bc32b5ad8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c1f9246b1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c1f9246b1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Should be able to “pip install RpiMotorLib” but didn’t work on my system, </a:t>
            </a:r>
          </a:p>
          <a:p>
            <a:pPr marL="0" lvl="0" indent="0" algn="l" rtl="0">
              <a:spcBef>
                <a:spcPts val="0"/>
              </a:spcBef>
              <a:spcAft>
                <a:spcPts val="0"/>
              </a:spcAft>
              <a:buNone/>
            </a:pPr>
            <a:r>
              <a:rPr lang="en-US" dirty="0" err="1"/>
              <a:t>wget</a:t>
            </a:r>
            <a:r>
              <a:rPr lang="en-US" dirty="0"/>
              <a:t> easier option?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60cfa35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60cfa35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c1f9246b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c1f9246b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7202a666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7202a666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238eafb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6238eafb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http://www.circuitbasics.com/raspberry-pi-i2c-lcd-set-up-and-programming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bd138ea9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bd138ea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bd138ea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bd138ea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b1570d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3b1570d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bd138ea9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bd138ea9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bc32b5ad8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bc32b5ad8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60cfa3550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60cfa355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60cfa355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60cfa355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0"/>
              </a:spcBef>
              <a:spcAft>
                <a:spcPts val="0"/>
              </a:spcAft>
              <a:buClr>
                <a:schemeClr val="dk1"/>
              </a:buClr>
              <a:buSzPts val="1100"/>
              <a:buFont typeface="Arial"/>
              <a:buNone/>
            </a:pPr>
            <a:r>
              <a:rPr lang="en" sz="1350">
                <a:solidFill>
                  <a:srgbClr val="4A4A4A"/>
                </a:solidFill>
                <a:latin typeface="Roboto"/>
                <a:ea typeface="Roboto"/>
                <a:cs typeface="Roboto"/>
                <a:sym typeface="Roboto"/>
              </a:rPr>
              <a:t>An Arduino board is best used for simple repetitive tasks: opening and closing a garage door, reading the outside temperature and reporting it to Twitter, driving a simple robot.</a:t>
            </a:r>
            <a:endParaRPr sz="1350">
              <a:solidFill>
                <a:srgbClr val="4A4A4A"/>
              </a:solidFill>
              <a:latin typeface="Roboto"/>
              <a:ea typeface="Roboto"/>
              <a:cs typeface="Roboto"/>
              <a:sym typeface="Roboto"/>
            </a:endParaRPr>
          </a:p>
          <a:p>
            <a:pPr marL="0" lvl="0" indent="0" algn="l" rtl="0">
              <a:lnSpc>
                <a:spcPct val="160000"/>
              </a:lnSpc>
              <a:spcBef>
                <a:spcPts val="800"/>
              </a:spcBef>
              <a:spcAft>
                <a:spcPts val="800"/>
              </a:spcAft>
              <a:buNone/>
            </a:pPr>
            <a:r>
              <a:rPr lang="en" sz="1350">
                <a:solidFill>
                  <a:srgbClr val="4A4A4A"/>
                </a:solidFill>
                <a:latin typeface="Roboto"/>
                <a:ea typeface="Roboto"/>
                <a:cs typeface="Roboto"/>
                <a:sym typeface="Roboto"/>
              </a:rPr>
              <a:t>Raspberry Pi is best used when you need a full-fledged computer: driving a more complicated robot, performing multiple tasks, doing intense calculations (as for Bitcoin or encryption)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60cfa355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60cfa35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baf82ea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baf82ea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0cfa35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0cfa35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Many Pi OS options exist</a:t>
            </a:r>
            <a:endParaRPr/>
          </a:p>
          <a:p>
            <a:pPr marL="457200" lvl="0" indent="-298450" algn="l" rtl="0">
              <a:spcBef>
                <a:spcPts val="0"/>
              </a:spcBef>
              <a:spcAft>
                <a:spcPts val="0"/>
              </a:spcAft>
              <a:buSzPts val="1100"/>
              <a:buChar char="●"/>
            </a:pPr>
            <a:r>
              <a:rPr lang="en"/>
              <a:t>NOOBS is an os/recovery manager that makes installation/reinstallation of Pi OS’s simple and straightforward, without the need to reflash the SD card.</a:t>
            </a:r>
            <a:endParaRPr/>
          </a:p>
          <a:p>
            <a:pPr marL="457200" lvl="0" indent="-298450" algn="l" rtl="0">
              <a:spcBef>
                <a:spcPts val="0"/>
              </a:spcBef>
              <a:spcAft>
                <a:spcPts val="0"/>
              </a:spcAft>
              <a:buSzPts val="1100"/>
              <a:buChar char="●"/>
            </a:pPr>
            <a:r>
              <a:rPr lang="en"/>
              <a:t>(But it’s not trivial to get working - I’ve had more success with Raspbian images</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bf58a98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bf58a98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Numerous Linux flavors/distros exist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baf82ea0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baf82ea00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iringpi.com/the-gpio-utility/"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pinout.xyz" TargetMode="External"/><Relationship Id="rId5" Type="http://schemas.openxmlformats.org/officeDocument/2006/relationships/image" Target="../media/image6.png"/><Relationship Id="rId4" Type="http://schemas.openxmlformats.org/officeDocument/2006/relationships/hyperlink" Target="https://learn.adafruit.com/assets/28879"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fritzing.or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gavinlyonsrepo/RpiMotorLib/blob/master/RpiMotorLib/RpiMotorLib.py"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akerspaceCT/raspberry_pi_intro/blob/master/LCD1602_guide.md"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raspberrypi.org/documentation/remote-access/web-server/"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www.raspberrypi.org/documentation/remote-access/web-server/nginx.m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mailto:drew@drewgates.co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hyperlink" Target="mailto:VenterCE@gmail.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ommons.wikimedia.org/w/index.php?title=File:Raspberry_Pi_3_B%2B.jpg&amp;oldid=357124249"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raspberrypi.org/downloads/noob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www.balena.io/etcher/" TargetMode="External"/><Relationship Id="rId4" Type="http://schemas.openxmlformats.org/officeDocument/2006/relationships/hyperlink" Target="https://www.raspberrypi.org/documentation/installation/installing-images/README.m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 to the Raspberry Pi</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MakerspaceCT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Background of GNU/Linux, in a nutshell</a:t>
            </a:r>
            <a:endParaRPr/>
          </a:p>
        </p:txBody>
      </p:sp>
      <p:sp>
        <p:nvSpPr>
          <p:cNvPr id="121" name="Google Shape;121;p22"/>
          <p:cNvSpPr txBox="1">
            <a:spLocks noGrp="1"/>
          </p:cNvSpPr>
          <p:nvPr>
            <p:ph type="body" idx="1"/>
          </p:nvPr>
        </p:nvSpPr>
        <p:spPr>
          <a:xfrm>
            <a:off x="311700" y="1152474"/>
            <a:ext cx="8520600" cy="3599525"/>
          </a:xfrm>
          <a:prstGeom prst="rect">
            <a:avLst/>
          </a:prstGeom>
        </p:spPr>
        <p:txBody>
          <a:bodyPr spcFirstLastPara="1" wrap="square" lIns="91425" tIns="91425" rIns="91425" bIns="91425" anchor="t" anchorCtr="0">
            <a:noAutofit/>
          </a:bodyPr>
          <a:lstStyle/>
          <a:p>
            <a:pPr marL="0" lvl="0" indent="0">
              <a:buNone/>
            </a:pPr>
            <a:r>
              <a:rPr lang="en" dirty="0"/>
              <a:t>Linux </a:t>
            </a:r>
            <a:r>
              <a:rPr lang="en-US" dirty="0"/>
              <a:t>- </a:t>
            </a:r>
            <a:r>
              <a:rPr lang="en" dirty="0"/>
              <a:t>a Unix-compatible </a:t>
            </a:r>
            <a:r>
              <a:rPr lang="en-US" dirty="0"/>
              <a:t>kernel </a:t>
            </a:r>
            <a:r>
              <a:rPr lang="en" dirty="0"/>
              <a:t>that run</a:t>
            </a:r>
            <a:r>
              <a:rPr lang="en-US" dirty="0"/>
              <a:t>s</a:t>
            </a:r>
            <a:r>
              <a:rPr lang="en" dirty="0"/>
              <a:t> on a 386 PC (</a:t>
            </a:r>
            <a:r>
              <a:rPr lang="en-US" dirty="0"/>
              <a:t>a </a:t>
            </a:r>
            <a:r>
              <a:rPr lang="en" i="1" dirty="0"/>
              <a:t>kernel </a:t>
            </a:r>
            <a:r>
              <a:rPr lang="en-US" i="1" dirty="0"/>
              <a:t>is </a:t>
            </a:r>
            <a:r>
              <a:rPr lang="en" i="1" dirty="0"/>
              <a:t>the </a:t>
            </a:r>
            <a:r>
              <a:rPr lang="en-US" i="1" dirty="0"/>
              <a:t>foundation, the </a:t>
            </a:r>
            <a:r>
              <a:rPr lang="en" i="1" dirty="0"/>
              <a:t>lowest-level component, of </a:t>
            </a:r>
            <a:r>
              <a:rPr lang="en-US" i="1" dirty="0"/>
              <a:t>an</a:t>
            </a:r>
            <a:r>
              <a:rPr lang="en" i="1" dirty="0"/>
              <a:t> operating system</a:t>
            </a:r>
            <a:r>
              <a:rPr lang="en" dirty="0"/>
              <a:t>) - was </a:t>
            </a:r>
            <a:r>
              <a:rPr lang="en-US" dirty="0"/>
              <a:t>built and </a:t>
            </a:r>
            <a:r>
              <a:rPr lang="en" dirty="0"/>
              <a:t>released in 1991 by Linus Torvalds.</a:t>
            </a:r>
            <a:endParaRPr dirty="0"/>
          </a:p>
          <a:p>
            <a:pPr marL="0" lvl="0" indent="0" algn="l" rtl="0">
              <a:spcBef>
                <a:spcPts val="1600"/>
              </a:spcBef>
              <a:spcAft>
                <a:spcPts val="0"/>
              </a:spcAft>
              <a:buClr>
                <a:schemeClr val="dk1"/>
              </a:buClr>
              <a:buSzPts val="1100"/>
              <a:buFont typeface="Arial"/>
              <a:buNone/>
            </a:pPr>
            <a:r>
              <a:rPr lang="en" dirty="0"/>
              <a:t>The GNU Project formed in the early ‘80s with the goal of creat</a:t>
            </a:r>
            <a:r>
              <a:rPr lang="en-US" dirty="0" err="1"/>
              <a:t>ing</a:t>
            </a:r>
            <a:r>
              <a:rPr lang="en" dirty="0"/>
              <a:t> a free alternative to UNIX, a then popular closed-source operating system from Bell Labs/AT&amp;T. GNU is a recursive acronym that stands for GNU’s Not Unix.</a:t>
            </a:r>
            <a:endParaRPr dirty="0"/>
          </a:p>
          <a:p>
            <a:pPr marL="0" lvl="0" indent="0" algn="l" rtl="0">
              <a:spcBef>
                <a:spcPts val="1600"/>
              </a:spcBef>
              <a:spcAft>
                <a:spcPts val="1600"/>
              </a:spcAft>
              <a:buNone/>
            </a:pPr>
            <a:r>
              <a:rPr lang="en" dirty="0"/>
              <a:t>The Linux kernel </a:t>
            </a:r>
            <a:r>
              <a:rPr lang="en-US" dirty="0"/>
              <a:t>was p</a:t>
            </a:r>
            <a:r>
              <a:rPr lang="en" dirty="0"/>
              <a:t>aired with the GNU Project’s set of tools, </a:t>
            </a:r>
            <a:r>
              <a:rPr lang="en-US" dirty="0"/>
              <a:t>drivers</a:t>
            </a:r>
            <a:r>
              <a:rPr lang="en" dirty="0"/>
              <a:t> and programs </a:t>
            </a:r>
            <a:r>
              <a:rPr lang="en-US" dirty="0"/>
              <a:t>to </a:t>
            </a:r>
            <a:r>
              <a:rPr lang="en" dirty="0"/>
              <a:t>form </a:t>
            </a:r>
            <a:r>
              <a:rPr lang="en-US" dirty="0"/>
              <a:t>a complete </a:t>
            </a:r>
            <a:r>
              <a:rPr lang="en" dirty="0"/>
              <a:t>operating system</a:t>
            </a:r>
            <a:r>
              <a:rPr lang="en-US" dirty="0"/>
              <a:t>.  GNU/Linux Distros start there and mix in installation code, utilities and end user applications.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61200"/>
            <a:ext cx="85206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Raspbian Basics</a:t>
            </a:r>
            <a:endParaRPr/>
          </a:p>
        </p:txBody>
      </p:sp>
      <p:sp>
        <p:nvSpPr>
          <p:cNvPr id="127" name="Google Shape;127;p23"/>
          <p:cNvSpPr txBox="1">
            <a:spLocks noGrp="1"/>
          </p:cNvSpPr>
          <p:nvPr>
            <p:ph type="body" idx="1"/>
          </p:nvPr>
        </p:nvSpPr>
        <p:spPr>
          <a:xfrm>
            <a:off x="311700" y="514350"/>
            <a:ext cx="8520600" cy="475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t>Desktop Environment - </a:t>
            </a:r>
            <a:r>
              <a:rPr lang="en"/>
              <a:t>A user friendly GUI shell </a:t>
            </a:r>
            <a:endParaRPr/>
          </a:p>
          <a:p>
            <a:pPr marL="914400" lvl="1" indent="-342900" algn="l" rtl="0">
              <a:lnSpc>
                <a:spcPct val="100000"/>
              </a:lnSpc>
              <a:spcBef>
                <a:spcPts val="1600"/>
              </a:spcBef>
              <a:spcAft>
                <a:spcPts val="0"/>
              </a:spcAft>
              <a:buSzPts val="1800"/>
              <a:buChar char="○"/>
            </a:pPr>
            <a:r>
              <a:rPr lang="en" sz="1800"/>
              <a:t>The Raspberry Icon in the upper left is the main menu</a:t>
            </a:r>
            <a:endParaRPr sz="1800"/>
          </a:p>
          <a:p>
            <a:pPr marL="914400" lvl="1" indent="-342900" algn="l" rtl="0">
              <a:lnSpc>
                <a:spcPct val="100000"/>
              </a:lnSpc>
              <a:spcBef>
                <a:spcPts val="0"/>
              </a:spcBef>
              <a:spcAft>
                <a:spcPts val="0"/>
              </a:spcAft>
              <a:buSzPts val="1800"/>
              <a:buChar char="○"/>
            </a:pPr>
            <a:r>
              <a:rPr lang="en" sz="1800"/>
              <a:t>The Task Bar is on the top, default icons include:</a:t>
            </a:r>
            <a:endParaRPr sz="1800"/>
          </a:p>
          <a:p>
            <a:pPr marL="1371600" lvl="2" indent="-342900" algn="l" rtl="0">
              <a:lnSpc>
                <a:spcPct val="100000"/>
              </a:lnSpc>
              <a:spcBef>
                <a:spcPts val="0"/>
              </a:spcBef>
              <a:spcAft>
                <a:spcPts val="0"/>
              </a:spcAft>
              <a:buSzPts val="1800"/>
              <a:buChar char="■"/>
            </a:pPr>
            <a:r>
              <a:rPr lang="en" sz="1800"/>
              <a:t>The globe icon launches the Chromium Internet Browser (The Open Source root of Google’s Chrome browser.)</a:t>
            </a:r>
            <a:endParaRPr sz="1800"/>
          </a:p>
          <a:p>
            <a:pPr marL="1371600" lvl="2" indent="-342900" algn="l" rtl="0">
              <a:lnSpc>
                <a:spcPct val="100000"/>
              </a:lnSpc>
              <a:spcBef>
                <a:spcPts val="0"/>
              </a:spcBef>
              <a:spcAft>
                <a:spcPts val="0"/>
              </a:spcAft>
              <a:buSzPts val="1800"/>
              <a:buChar char="■"/>
            </a:pPr>
            <a:r>
              <a:rPr lang="en" sz="1800"/>
              <a:t>Folders opens the File Manager including ‘Find Files’ under the Tools menu</a:t>
            </a:r>
            <a:endParaRPr sz="1800"/>
          </a:p>
          <a:p>
            <a:pPr marL="1371600" lvl="2" indent="-342900" algn="l" rtl="0">
              <a:lnSpc>
                <a:spcPct val="100000"/>
              </a:lnSpc>
              <a:spcBef>
                <a:spcPts val="0"/>
              </a:spcBef>
              <a:spcAft>
                <a:spcPts val="0"/>
              </a:spcAft>
              <a:buSzPts val="1800"/>
              <a:buChar char="■"/>
            </a:pPr>
            <a:r>
              <a:rPr lang="en" sz="1800"/>
              <a:t>Black box with prompt opens the ‘Terminal’ aka Linux Command Line</a:t>
            </a:r>
            <a:endParaRPr sz="1800"/>
          </a:p>
          <a:p>
            <a:pPr marL="0" lvl="0" indent="0" algn="l" rtl="0">
              <a:lnSpc>
                <a:spcPct val="100000"/>
              </a:lnSpc>
              <a:spcBef>
                <a:spcPts val="1600"/>
              </a:spcBef>
              <a:spcAft>
                <a:spcPts val="0"/>
              </a:spcAft>
              <a:buNone/>
            </a:pPr>
            <a:r>
              <a:rPr lang="en" b="1"/>
              <a:t>Connect to a Network</a:t>
            </a:r>
            <a:endParaRPr b="1"/>
          </a:p>
          <a:p>
            <a:pPr marL="914400" lvl="1" indent="-342900" algn="l" rtl="0">
              <a:lnSpc>
                <a:spcPct val="100000"/>
              </a:lnSpc>
              <a:spcBef>
                <a:spcPts val="1600"/>
              </a:spcBef>
              <a:spcAft>
                <a:spcPts val="0"/>
              </a:spcAft>
              <a:buSzPts val="1800"/>
              <a:buChar char="○"/>
            </a:pPr>
            <a:r>
              <a:rPr lang="en" sz="1800"/>
              <a:t>Direct Ethernet connections usually start by themselves, otherwise use raspi-config from the command line or system menu</a:t>
            </a:r>
            <a:endParaRPr sz="1800"/>
          </a:p>
          <a:p>
            <a:pPr marL="914400" lvl="1" indent="-342900" algn="l" rtl="0">
              <a:lnSpc>
                <a:spcPct val="100000"/>
              </a:lnSpc>
              <a:spcBef>
                <a:spcPts val="0"/>
              </a:spcBef>
              <a:spcAft>
                <a:spcPts val="0"/>
              </a:spcAft>
              <a:buSzPts val="1800"/>
              <a:buChar char="○"/>
            </a:pPr>
            <a:r>
              <a:rPr lang="en" sz="1800"/>
              <a:t>WiFi access easily configured by clicking the radio icon on the upper right corner</a:t>
            </a:r>
            <a:endParaRPr sz="1800"/>
          </a:p>
          <a:p>
            <a:pPr marL="457200" lvl="0" indent="0" algn="l" rtl="0">
              <a:lnSpc>
                <a:spcPct val="100000"/>
              </a:lnSpc>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61200"/>
            <a:ext cx="85206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Raspbian Basics Continued</a:t>
            </a:r>
            <a:endParaRPr/>
          </a:p>
        </p:txBody>
      </p:sp>
      <p:sp>
        <p:nvSpPr>
          <p:cNvPr id="133" name="Google Shape;133;p24"/>
          <p:cNvSpPr txBox="1">
            <a:spLocks noGrp="1"/>
          </p:cNvSpPr>
          <p:nvPr>
            <p:ph type="body" idx="1"/>
          </p:nvPr>
        </p:nvSpPr>
        <p:spPr>
          <a:xfrm>
            <a:off x="100350" y="626350"/>
            <a:ext cx="8943300" cy="442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t>The Terminal - access to the </a:t>
            </a:r>
            <a:r>
              <a:rPr lang="en-US" b="1" dirty="0"/>
              <a:t>GNU/</a:t>
            </a:r>
            <a:r>
              <a:rPr lang="en" b="1" dirty="0"/>
              <a:t>Linux Command Prompt (aka BASH shell)</a:t>
            </a:r>
            <a:endParaRPr b="1" dirty="0"/>
          </a:p>
          <a:p>
            <a:pPr marL="914400" lvl="1" indent="-342900" algn="l" rtl="0">
              <a:lnSpc>
                <a:spcPct val="100000"/>
              </a:lnSpc>
              <a:spcBef>
                <a:spcPts val="0"/>
              </a:spcBef>
              <a:spcAft>
                <a:spcPts val="0"/>
              </a:spcAft>
              <a:buSzPts val="1800"/>
              <a:buChar char="○"/>
            </a:pPr>
            <a:r>
              <a:rPr lang="en-US" sz="1800" dirty="0"/>
              <a:t>GNU/</a:t>
            </a:r>
            <a:r>
              <a:rPr lang="en" sz="1800" dirty="0"/>
              <a:t>Linux is a command oriented OS, the GUI was added on to make it more “user friendly” but the GUI in not required for OS functions.</a:t>
            </a:r>
            <a:endParaRPr sz="1800" dirty="0"/>
          </a:p>
          <a:p>
            <a:pPr marL="914400" lvl="1" indent="-342900" algn="l" rtl="0">
              <a:lnSpc>
                <a:spcPct val="100000"/>
              </a:lnSpc>
              <a:spcBef>
                <a:spcPts val="0"/>
              </a:spcBef>
              <a:spcAft>
                <a:spcPts val="0"/>
              </a:spcAft>
              <a:buSzPts val="1800"/>
              <a:buChar char="○"/>
            </a:pPr>
            <a:r>
              <a:rPr lang="en" sz="1800" dirty="0"/>
              <a:t>Most commands are in lowercase - UPPERcase and lowercase matter!</a:t>
            </a:r>
            <a:endParaRPr sz="1800" dirty="0"/>
          </a:p>
          <a:p>
            <a:pPr marL="914400" lvl="1" indent="-342900" algn="l" rtl="0">
              <a:lnSpc>
                <a:spcPct val="100000"/>
              </a:lnSpc>
              <a:spcBef>
                <a:spcPts val="0"/>
              </a:spcBef>
              <a:spcAft>
                <a:spcPts val="0"/>
              </a:spcAft>
              <a:buSzPts val="1800"/>
              <a:buChar char="○"/>
            </a:pPr>
            <a:r>
              <a:rPr lang="en" sz="1800" dirty="0"/>
              <a:t>Some commands need extra permissions (sudo - Super User Do - pronounced Sue-Doh).</a:t>
            </a:r>
            <a:endParaRPr sz="1800" b="1" dirty="0"/>
          </a:p>
          <a:p>
            <a:pPr marL="914400" lvl="1" indent="-342900" algn="l" rtl="0">
              <a:lnSpc>
                <a:spcPct val="100000"/>
              </a:lnSpc>
              <a:spcBef>
                <a:spcPts val="0"/>
              </a:spcBef>
              <a:spcAft>
                <a:spcPts val="0"/>
              </a:spcAft>
              <a:buSzPts val="1800"/>
              <a:buChar char="○"/>
            </a:pPr>
            <a:r>
              <a:rPr lang="en" sz="1800" dirty="0"/>
              <a:t>The interactive command lines keeps an editable history - use the up and down arrow keys to go up and down in the list, left and right keys etc. to edit the line and enter to accept the line (and avoid typing!)</a:t>
            </a:r>
            <a:endParaRPr sz="1800" dirty="0"/>
          </a:p>
          <a:p>
            <a:pPr marL="914400" lvl="1" indent="-342900" algn="l" rtl="0">
              <a:lnSpc>
                <a:spcPct val="100000"/>
              </a:lnSpc>
              <a:spcBef>
                <a:spcPts val="0"/>
              </a:spcBef>
              <a:spcAft>
                <a:spcPts val="0"/>
              </a:spcAft>
              <a:buSzPts val="1800"/>
              <a:buChar char="○"/>
            </a:pPr>
            <a:r>
              <a:rPr lang="en" sz="1800" dirty="0"/>
              <a:t>Commands include:</a:t>
            </a:r>
            <a:endParaRPr sz="1800" dirty="0"/>
          </a:p>
          <a:p>
            <a:pPr lvl="2" indent="-342900">
              <a:lnSpc>
                <a:spcPct val="100000"/>
              </a:lnSpc>
              <a:spcBef>
                <a:spcPts val="0"/>
              </a:spcBef>
              <a:buSzPts val="1800"/>
            </a:pPr>
            <a:r>
              <a:rPr lang="en" sz="1800" dirty="0"/>
              <a:t>Running programs </a:t>
            </a:r>
            <a:r>
              <a:rPr lang="en"/>
              <a:t>(</a:t>
            </a:r>
            <a:r>
              <a:rPr lang="en" b="1">
                <a:latin typeface="Open Sans"/>
                <a:ea typeface="Open Sans"/>
                <a:cs typeface="Open Sans"/>
                <a:sym typeface="Open Sans"/>
              </a:rPr>
              <a:t>sudo raspi-config, python3, minecraft-pi, nano, zip</a:t>
            </a:r>
            <a:r>
              <a:rPr lang="en" b="1"/>
              <a:t>)</a:t>
            </a:r>
            <a:endParaRPr b="1"/>
          </a:p>
          <a:p>
            <a:pPr marL="1371600" lvl="2" indent="-342900" algn="l" rtl="0">
              <a:lnSpc>
                <a:spcPct val="100000"/>
              </a:lnSpc>
              <a:spcBef>
                <a:spcPts val="0"/>
              </a:spcBef>
              <a:spcAft>
                <a:spcPts val="0"/>
              </a:spcAft>
              <a:buSzPts val="1800"/>
              <a:buChar char="■"/>
            </a:pPr>
            <a:r>
              <a:rPr lang="en" sz="1800" dirty="0"/>
              <a:t>Installing and updating software (</a:t>
            </a:r>
            <a:r>
              <a:rPr lang="en" b="1">
                <a:latin typeface="Open Sans"/>
                <a:ea typeface="Open Sans"/>
                <a:cs typeface="Open Sans"/>
                <a:sym typeface="Open Sans"/>
              </a:rPr>
              <a:t>sudo apt-get update, sudo apt-get install python3</a:t>
            </a:r>
            <a:r>
              <a:rPr lang="en" dirty="0"/>
              <a:t>)</a:t>
            </a:r>
            <a:endParaRPr dirty="0"/>
          </a:p>
          <a:p>
            <a:pPr marL="1371600" lvl="2" indent="-342900" algn="l" rtl="0">
              <a:lnSpc>
                <a:spcPct val="100000"/>
              </a:lnSpc>
              <a:spcBef>
                <a:spcPts val="0"/>
              </a:spcBef>
              <a:spcAft>
                <a:spcPts val="0"/>
              </a:spcAft>
              <a:buSzPts val="1800"/>
              <a:buChar char="■"/>
            </a:pPr>
            <a:r>
              <a:rPr lang="en" sz="1800" dirty="0"/>
              <a:t>Disk and file commands (</a:t>
            </a:r>
            <a:r>
              <a:rPr lang="en" b="1">
                <a:latin typeface="Open Sans"/>
                <a:ea typeface="Open Sans"/>
                <a:cs typeface="Open Sans"/>
                <a:sym typeface="Open Sans"/>
              </a:rPr>
              <a:t>dir, ls, free -h, mkdir, chdir, pwd, </a:t>
            </a:r>
            <a:r>
              <a:rPr lang="en" sz="1800" dirty="0"/>
              <a:t>etc.) </a:t>
            </a:r>
            <a:endParaRPr sz="1800" dirty="0"/>
          </a:p>
          <a:p>
            <a:pPr marL="1371600" lvl="2" indent="-342900" algn="l" rtl="0">
              <a:lnSpc>
                <a:spcPct val="100000"/>
              </a:lnSpc>
              <a:spcBef>
                <a:spcPts val="0"/>
              </a:spcBef>
              <a:spcAft>
                <a:spcPts val="0"/>
              </a:spcAft>
              <a:buSzPts val="1800"/>
              <a:buChar char="■"/>
            </a:pPr>
            <a:r>
              <a:rPr lang="en" sz="1800" dirty="0"/>
              <a:t>Documentation (</a:t>
            </a:r>
            <a:r>
              <a:rPr lang="en" b="1">
                <a:latin typeface="Open Sans"/>
                <a:ea typeface="Open Sans"/>
                <a:cs typeface="Open Sans"/>
                <a:sym typeface="Open Sans"/>
              </a:rPr>
              <a:t>man i2cdetect, man man , man gpio, &lt;command&gt; --help</a:t>
            </a:r>
            <a:r>
              <a:rPr lang="en" sz="1800" dirty="0"/>
              <a:t>)</a:t>
            </a:r>
            <a:endParaRPr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130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Writing the traditional simple first program (3 Ways)</a:t>
            </a:r>
            <a:endParaRPr/>
          </a:p>
        </p:txBody>
      </p:sp>
      <p:sp>
        <p:nvSpPr>
          <p:cNvPr id="139" name="Google Shape;139;p25"/>
          <p:cNvSpPr txBox="1">
            <a:spLocks noGrp="1"/>
          </p:cNvSpPr>
          <p:nvPr>
            <p:ph type="body" idx="1"/>
          </p:nvPr>
        </p:nvSpPr>
        <p:spPr>
          <a:xfrm>
            <a:off x="373100" y="760000"/>
            <a:ext cx="8716200" cy="4383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Bash -&gt; Linux Command Scripts - automating commands and running programs </a:t>
            </a:r>
            <a:endParaRPr/>
          </a:p>
          <a:p>
            <a:pPr marL="914400" lvl="1" indent="-317500" algn="l" rtl="0">
              <a:lnSpc>
                <a:spcPct val="100000"/>
              </a:lnSpc>
              <a:spcBef>
                <a:spcPts val="0"/>
              </a:spcBef>
              <a:spcAft>
                <a:spcPts val="0"/>
              </a:spcAft>
              <a:buSzPts val="1400"/>
              <a:buChar char="○"/>
            </a:pPr>
            <a:r>
              <a:rPr lang="en"/>
              <a:t>The BASH Shell can run “shell scripts” - text file “programs” that run a series of commands, one line at a time </a:t>
            </a:r>
            <a:endParaRPr/>
          </a:p>
          <a:p>
            <a:pPr marL="1371600" lvl="2" indent="-317500" algn="l" rtl="0">
              <a:lnSpc>
                <a:spcPct val="100000"/>
              </a:lnSpc>
              <a:spcBef>
                <a:spcPts val="0"/>
              </a:spcBef>
              <a:spcAft>
                <a:spcPts val="0"/>
              </a:spcAft>
              <a:buSzPts val="1400"/>
              <a:buChar char="■"/>
            </a:pPr>
            <a:r>
              <a:rPr lang="en"/>
              <a:t>Open Terminal/Command session</a:t>
            </a:r>
            <a:endParaRPr/>
          </a:p>
          <a:p>
            <a:pPr marL="1371600" lvl="2" indent="-317500" algn="l" rtl="0">
              <a:lnSpc>
                <a:spcPct val="100000"/>
              </a:lnSpc>
              <a:spcBef>
                <a:spcPts val="0"/>
              </a:spcBef>
              <a:spcAft>
                <a:spcPts val="0"/>
              </a:spcAft>
              <a:buSzPts val="1400"/>
              <a:buChar char="■"/>
            </a:pPr>
            <a:r>
              <a:rPr lang="en"/>
              <a:t>Type “</a:t>
            </a:r>
            <a:r>
              <a:rPr lang="en" b="1">
                <a:latin typeface="Open Sans"/>
                <a:ea typeface="Open Sans"/>
                <a:cs typeface="Open Sans"/>
                <a:sym typeface="Open Sans"/>
              </a:rPr>
              <a:t>echo Hello World</a:t>
            </a:r>
            <a:r>
              <a:rPr lang="en"/>
              <a:t>”</a:t>
            </a:r>
            <a:endParaRPr/>
          </a:p>
          <a:p>
            <a:pPr marL="457200" lvl="0" indent="-342900" algn="l" rtl="0">
              <a:spcBef>
                <a:spcPts val="1000"/>
              </a:spcBef>
              <a:spcAft>
                <a:spcPts val="0"/>
              </a:spcAft>
              <a:buSzPts val="1800"/>
              <a:buChar char="●"/>
            </a:pPr>
            <a:r>
              <a:rPr lang="en"/>
              <a:t>Scratch2 -&gt; Block-based Drag and Drop programming </a:t>
            </a:r>
            <a:endParaRPr/>
          </a:p>
          <a:p>
            <a:pPr marL="914400" lvl="1" indent="-317500" algn="l" rtl="0">
              <a:spcBef>
                <a:spcPts val="0"/>
              </a:spcBef>
              <a:spcAft>
                <a:spcPts val="0"/>
              </a:spcAft>
              <a:buSzPts val="1400"/>
              <a:buChar char="○"/>
            </a:pPr>
            <a:r>
              <a:rPr lang="en"/>
              <a:t>Run application </a:t>
            </a:r>
            <a:r>
              <a:rPr lang="en" b="1">
                <a:latin typeface="Open Sans"/>
                <a:ea typeface="Open Sans"/>
                <a:cs typeface="Open Sans"/>
                <a:sym typeface="Open Sans"/>
              </a:rPr>
              <a:t>Scratch2</a:t>
            </a:r>
            <a:r>
              <a:rPr lang="en"/>
              <a:t> (from Menu or Terminal/Command line)</a:t>
            </a:r>
            <a:endParaRPr/>
          </a:p>
          <a:p>
            <a:pPr marL="914400" lvl="1" indent="-317500" algn="l" rtl="0">
              <a:spcBef>
                <a:spcPts val="0"/>
              </a:spcBef>
              <a:spcAft>
                <a:spcPts val="0"/>
              </a:spcAft>
              <a:buSzPts val="1400"/>
              <a:buChar char="○"/>
            </a:pPr>
            <a:r>
              <a:rPr lang="en"/>
              <a:t>Enter blocks (</a:t>
            </a:r>
            <a:r>
              <a:rPr lang="en" b="1">
                <a:latin typeface="Open Sans"/>
                <a:ea typeface="Open Sans"/>
                <a:cs typeface="Open Sans"/>
                <a:sym typeface="Open Sans"/>
              </a:rPr>
              <a:t>/Events/When Flag Clicked  and /Looks/Say text</a:t>
            </a:r>
            <a:r>
              <a:rPr lang="en"/>
              <a:t>)</a:t>
            </a:r>
            <a:endParaRPr/>
          </a:p>
          <a:p>
            <a:pPr marL="914400" lvl="1" indent="-317500" algn="l" rtl="0">
              <a:spcBef>
                <a:spcPts val="0"/>
              </a:spcBef>
              <a:spcAft>
                <a:spcPts val="0"/>
              </a:spcAft>
              <a:buSzPts val="1400"/>
              <a:buChar char="○"/>
            </a:pPr>
            <a:r>
              <a:rPr lang="en"/>
              <a:t>Click on the green flag</a:t>
            </a:r>
            <a:endParaRPr/>
          </a:p>
          <a:p>
            <a:pPr marL="0" lvl="0" indent="0" algn="l" rtl="0">
              <a:lnSpc>
                <a:spcPct val="100000"/>
              </a:lnSpc>
              <a:spcBef>
                <a:spcPts val="1600"/>
              </a:spcBef>
              <a:spcAft>
                <a:spcPts val="0"/>
              </a:spcAft>
              <a:buNone/>
            </a:pPr>
            <a:endParaRPr sz="600"/>
          </a:p>
          <a:p>
            <a:pPr marL="457200" lvl="0" indent="-342900" algn="l" rtl="0">
              <a:spcBef>
                <a:spcPts val="0"/>
              </a:spcBef>
              <a:spcAft>
                <a:spcPts val="0"/>
              </a:spcAft>
              <a:buSzPts val="1800"/>
              <a:buChar char="●"/>
            </a:pPr>
            <a:r>
              <a:rPr lang="en"/>
              <a:t>Python -&gt; Established cross-platform language with support for more complex tasks and functions.</a:t>
            </a:r>
            <a:endParaRPr/>
          </a:p>
          <a:p>
            <a:pPr marL="914400" lvl="1" indent="-317500" algn="l" rtl="0">
              <a:spcBef>
                <a:spcPts val="0"/>
              </a:spcBef>
              <a:spcAft>
                <a:spcPts val="0"/>
              </a:spcAft>
              <a:buSzPts val="1400"/>
              <a:buChar char="○"/>
            </a:pPr>
            <a:r>
              <a:rPr lang="en"/>
              <a:t>Run application </a:t>
            </a:r>
            <a:r>
              <a:rPr lang="en" b="1">
                <a:latin typeface="Open Sans"/>
                <a:ea typeface="Open Sans"/>
                <a:cs typeface="Open Sans"/>
                <a:sym typeface="Open Sans"/>
              </a:rPr>
              <a:t>python3</a:t>
            </a:r>
            <a:r>
              <a:rPr lang="en"/>
              <a:t> (from Menu or Terminal/command line)</a:t>
            </a:r>
            <a:endParaRPr/>
          </a:p>
          <a:p>
            <a:pPr marL="914400" lvl="1" indent="-317500" algn="l" rtl="0">
              <a:spcBef>
                <a:spcPts val="0"/>
              </a:spcBef>
              <a:spcAft>
                <a:spcPts val="0"/>
              </a:spcAft>
              <a:buSzPts val="1400"/>
              <a:buChar char="○"/>
            </a:pPr>
            <a:r>
              <a:rPr lang="en"/>
              <a:t>Type the following at the prompt:   </a:t>
            </a:r>
            <a:r>
              <a:rPr lang="en" b="1">
                <a:latin typeface="Open Sans"/>
                <a:ea typeface="Open Sans"/>
                <a:cs typeface="Open Sans"/>
                <a:sym typeface="Open Sans"/>
              </a:rPr>
              <a:t>print ("Hello World") </a:t>
            </a:r>
            <a:r>
              <a:rPr lang="en"/>
              <a:t> then press Return/Enter key</a:t>
            </a:r>
            <a:endParaRPr/>
          </a:p>
          <a:p>
            <a:pPr marL="914400" lvl="1" indent="-317500" algn="l" rtl="0">
              <a:spcBef>
                <a:spcPts val="0"/>
              </a:spcBef>
              <a:spcAft>
                <a:spcPts val="0"/>
              </a:spcAft>
              <a:buSzPts val="1400"/>
              <a:buFont typeface="Open Sans"/>
              <a:buChar char="○"/>
            </a:pPr>
            <a:r>
              <a:rPr lang="en" b="1">
                <a:latin typeface="Open Sans"/>
                <a:ea typeface="Open Sans"/>
                <a:cs typeface="Open Sans"/>
                <a:sym typeface="Open Sans"/>
              </a:rPr>
              <a:t>exit()</a:t>
            </a:r>
            <a:endParaRPr b="1">
              <a:latin typeface="Open Sans"/>
              <a:ea typeface="Open Sans"/>
              <a:cs typeface="Open Sans"/>
              <a:sym typeface="Open Sans"/>
            </a:endParaRPr>
          </a:p>
          <a:p>
            <a:pPr marL="914400" lvl="0" indent="0" algn="l" rtl="0">
              <a:spcBef>
                <a:spcPts val="1600"/>
              </a:spcBef>
              <a:spcAft>
                <a:spcPts val="0"/>
              </a:spcAft>
              <a:buNone/>
            </a:pPr>
            <a:endParaRPr/>
          </a:p>
          <a:p>
            <a:pPr marL="914400" lvl="0" indent="0" algn="l" rtl="0">
              <a:spcBef>
                <a:spcPts val="1600"/>
              </a:spcBef>
              <a:spcAft>
                <a:spcPts val="1600"/>
              </a:spcAft>
              <a:buNone/>
            </a:pPr>
            <a:endParaRPr/>
          </a:p>
        </p:txBody>
      </p:sp>
      <p:pic>
        <p:nvPicPr>
          <p:cNvPr id="140" name="Google Shape;140;p25"/>
          <p:cNvPicPr preferRelativeResize="0"/>
          <p:nvPr/>
        </p:nvPicPr>
        <p:blipFill>
          <a:blip r:embed="rId3">
            <a:alphaModFix/>
          </a:blip>
          <a:stretch>
            <a:fillRect/>
          </a:stretch>
        </p:blipFill>
        <p:spPr>
          <a:xfrm>
            <a:off x="6727725" y="2049763"/>
            <a:ext cx="2104575" cy="1301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0" y="445025"/>
            <a:ext cx="5958600" cy="8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Stuff you can’t do on your laptop:</a:t>
            </a:r>
            <a:br>
              <a:rPr lang="en" sz="2400" dirty="0"/>
            </a:br>
            <a:r>
              <a:rPr lang="en" sz="2400" dirty="0"/>
              <a:t>GPIO (</a:t>
            </a:r>
            <a:r>
              <a:rPr lang="en" sz="2400" b="1" dirty="0">
                <a:solidFill>
                  <a:schemeClr val="dk2"/>
                </a:solidFill>
              </a:rPr>
              <a:t>General Purpose Input-Output</a:t>
            </a:r>
            <a:r>
              <a:rPr lang="en" sz="2400" dirty="0">
                <a:solidFill>
                  <a:schemeClr val="dk2"/>
                </a:solidFill>
              </a:rPr>
              <a:t>)</a:t>
            </a:r>
            <a:endParaRPr sz="2400" dirty="0"/>
          </a:p>
        </p:txBody>
      </p:sp>
      <p:sp>
        <p:nvSpPr>
          <p:cNvPr id="146" name="Google Shape;146;p26"/>
          <p:cNvSpPr txBox="1">
            <a:spLocks noGrp="1"/>
          </p:cNvSpPr>
          <p:nvPr>
            <p:ph type="body" idx="1"/>
          </p:nvPr>
        </p:nvSpPr>
        <p:spPr>
          <a:xfrm>
            <a:off x="73200" y="1530850"/>
            <a:ext cx="5099100" cy="3659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40-pin connector that allows for straightforward interfacing to 5v or 3.3v electronics hardware - under the control of the Raspberry Pi software!</a:t>
            </a:r>
            <a:endParaRPr dirty="0"/>
          </a:p>
          <a:p>
            <a:pPr marL="457200" lvl="0" indent="-342900" algn="l" rtl="0">
              <a:spcBef>
                <a:spcPts val="0"/>
              </a:spcBef>
              <a:spcAft>
                <a:spcPts val="0"/>
              </a:spcAft>
              <a:buSzPts val="1800"/>
              <a:buChar char="●"/>
            </a:pPr>
            <a:r>
              <a:rPr lang="en" dirty="0"/>
              <a:t>‘Software Interfaces’ are needed to talk to these ports, including:</a:t>
            </a:r>
            <a:endParaRPr dirty="0"/>
          </a:p>
          <a:p>
            <a:pPr marL="914400" lvl="1" indent="-317500" algn="l" rtl="0">
              <a:spcBef>
                <a:spcPts val="0"/>
              </a:spcBef>
              <a:spcAft>
                <a:spcPts val="0"/>
              </a:spcAft>
              <a:buSzPts val="1400"/>
              <a:buChar char="○"/>
            </a:pPr>
            <a:r>
              <a:rPr lang="en" dirty="0"/>
              <a:t>WiringPi, for interaction from the command line and BASH scripts: </a:t>
            </a:r>
            <a:r>
              <a:rPr lang="en" u="sng" dirty="0">
                <a:solidFill>
                  <a:schemeClr val="hlink"/>
                </a:solidFill>
                <a:hlinkClick r:id="rId3"/>
              </a:rPr>
              <a:t>http://wiringpi.com/the-gpio-utility/</a:t>
            </a:r>
            <a:endParaRPr dirty="0"/>
          </a:p>
          <a:p>
            <a:pPr marL="457200" lvl="0" indent="-342900" algn="l" rtl="0">
              <a:spcBef>
                <a:spcPts val="0"/>
              </a:spcBef>
              <a:spcAft>
                <a:spcPts val="0"/>
              </a:spcAft>
              <a:buSzPts val="1800"/>
              <a:buChar char="●"/>
            </a:pPr>
            <a:r>
              <a:rPr lang="en" dirty="0"/>
              <a:t>An alternative chart is available at: </a:t>
            </a:r>
            <a:r>
              <a:rPr lang="en" u="sng" dirty="0">
                <a:solidFill>
                  <a:schemeClr val="hlink"/>
                </a:solidFill>
                <a:hlinkClick r:id="rId4"/>
              </a:rPr>
              <a:t>https://learn.adafruit.com/assets/28879</a:t>
            </a:r>
            <a:endParaRPr lang="en" u="sng" dirty="0">
              <a:solidFill>
                <a:schemeClr val="hlink"/>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147" name="Google Shape;147;p26"/>
          <p:cNvPicPr preferRelativeResize="0"/>
          <p:nvPr/>
        </p:nvPicPr>
        <p:blipFill>
          <a:blip r:embed="rId5">
            <a:alphaModFix/>
          </a:blip>
          <a:stretch>
            <a:fillRect/>
          </a:stretch>
        </p:blipFill>
        <p:spPr>
          <a:xfrm>
            <a:off x="5533925" y="0"/>
            <a:ext cx="3661474" cy="4610549"/>
          </a:xfrm>
          <a:prstGeom prst="rect">
            <a:avLst/>
          </a:prstGeom>
          <a:noFill/>
          <a:ln>
            <a:noFill/>
          </a:ln>
        </p:spPr>
      </p:pic>
      <p:sp>
        <p:nvSpPr>
          <p:cNvPr id="148" name="Google Shape;148;p26"/>
          <p:cNvSpPr txBox="1"/>
          <p:nvPr/>
        </p:nvSpPr>
        <p:spPr>
          <a:xfrm>
            <a:off x="5428450" y="4627649"/>
            <a:ext cx="3456000" cy="36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 dirty="0"/>
              <a:t>Image: </a:t>
            </a:r>
            <a:r>
              <a:rPr lang="en" sz="1800" u="sng" dirty="0">
                <a:solidFill>
                  <a:schemeClr val="accent5"/>
                </a:solidFill>
                <a:hlinkClick r:id="rId6"/>
              </a:rPr>
              <a:t>https://pinout.xyz</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181150" y="11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Breadboard Basics and a Helper</a:t>
            </a:r>
            <a:endParaRPr/>
          </a:p>
        </p:txBody>
      </p:sp>
      <p:sp>
        <p:nvSpPr>
          <p:cNvPr id="154" name="Google Shape;154;p27"/>
          <p:cNvSpPr txBox="1">
            <a:spLocks noGrp="1"/>
          </p:cNvSpPr>
          <p:nvPr>
            <p:ph type="body" idx="1"/>
          </p:nvPr>
        </p:nvSpPr>
        <p:spPr>
          <a:xfrm>
            <a:off x="163950" y="4438500"/>
            <a:ext cx="8816100" cy="79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Fritzing is an amazing tool for documenting breadboard circuits and converting them to circuit boards. </a:t>
            </a:r>
            <a:r>
              <a:rPr lang="en" u="sng">
                <a:solidFill>
                  <a:schemeClr val="hlink"/>
                </a:solidFill>
                <a:hlinkClick r:id="rId3"/>
              </a:rPr>
              <a:t>https://fritzing.org</a:t>
            </a:r>
            <a:r>
              <a:rPr lang="en"/>
              <a:t>  </a:t>
            </a:r>
            <a:endParaRPr/>
          </a:p>
        </p:txBody>
      </p:sp>
      <p:pic>
        <p:nvPicPr>
          <p:cNvPr id="155" name="Google Shape;155;p27"/>
          <p:cNvPicPr preferRelativeResize="0"/>
          <p:nvPr/>
        </p:nvPicPr>
        <p:blipFill rotWithShape="1">
          <a:blip r:embed="rId4">
            <a:alphaModFix/>
          </a:blip>
          <a:srcRect r="2028" b="-2186"/>
          <a:stretch/>
        </p:blipFill>
        <p:spPr>
          <a:xfrm>
            <a:off x="410200" y="653887"/>
            <a:ext cx="8323601" cy="3835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8"/>
          <p:cNvPicPr preferRelativeResize="0"/>
          <p:nvPr/>
        </p:nvPicPr>
        <p:blipFill rotWithShape="1">
          <a:blip r:embed="rId3">
            <a:alphaModFix/>
          </a:blip>
          <a:srcRect l="-1418" r="54282" b="-3305"/>
          <a:stretch/>
        </p:blipFill>
        <p:spPr>
          <a:xfrm>
            <a:off x="-44050" y="621450"/>
            <a:ext cx="5332950" cy="4457574"/>
          </a:xfrm>
          <a:prstGeom prst="rect">
            <a:avLst/>
          </a:prstGeom>
          <a:noFill/>
          <a:ln>
            <a:noFill/>
          </a:ln>
        </p:spPr>
      </p:pic>
      <p:sp>
        <p:nvSpPr>
          <p:cNvPr id="161" name="Google Shape;161;p28"/>
          <p:cNvSpPr txBox="1"/>
          <p:nvPr/>
        </p:nvSpPr>
        <p:spPr>
          <a:xfrm>
            <a:off x="0" y="0"/>
            <a:ext cx="88830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Breadboard connections for controlling a LED </a:t>
            </a:r>
            <a:endParaRPr sz="2000"/>
          </a:p>
        </p:txBody>
      </p:sp>
      <p:sp>
        <p:nvSpPr>
          <p:cNvPr id="162" name="Google Shape;162;p28"/>
          <p:cNvSpPr txBox="1"/>
          <p:nvPr/>
        </p:nvSpPr>
        <p:spPr>
          <a:xfrm>
            <a:off x="5423850" y="445225"/>
            <a:ext cx="3547200" cy="45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Connections for ‘Blinky”  LED control:</a:t>
            </a:r>
            <a:endParaRPr sz="1800" dirty="0"/>
          </a:p>
          <a:p>
            <a:pPr marL="457200" lvl="0" indent="-342900" algn="l" rtl="0">
              <a:spcBef>
                <a:spcPts val="0"/>
              </a:spcBef>
              <a:spcAft>
                <a:spcPts val="0"/>
              </a:spcAft>
              <a:buSzPts val="1800"/>
              <a:buChar char="●"/>
            </a:pPr>
            <a:r>
              <a:rPr lang="en" sz="1800" dirty="0"/>
              <a:t>Ribbon Cable from RasPi to T-Cobbler provides easy access to all signals.</a:t>
            </a:r>
            <a:endParaRPr sz="1800" dirty="0"/>
          </a:p>
          <a:p>
            <a:pPr marL="457200" lvl="0" indent="-342900" algn="l" rtl="0">
              <a:spcBef>
                <a:spcPts val="0"/>
              </a:spcBef>
              <a:spcAft>
                <a:spcPts val="0"/>
              </a:spcAft>
              <a:buSzPts val="1800"/>
              <a:buChar char="●"/>
            </a:pPr>
            <a:r>
              <a:rPr lang="en" sz="1800" dirty="0"/>
              <a:t>Any ground (GND pin) connected to one end of an about 330 ohm resistor. </a:t>
            </a:r>
            <a:endParaRPr sz="1800" dirty="0"/>
          </a:p>
          <a:p>
            <a:pPr marL="457200" lvl="0" indent="-342900" algn="l" rtl="0">
              <a:spcBef>
                <a:spcPts val="0"/>
              </a:spcBef>
              <a:spcAft>
                <a:spcPts val="0"/>
              </a:spcAft>
              <a:buClr>
                <a:schemeClr val="dk1"/>
              </a:buClr>
              <a:buSzPts val="1800"/>
              <a:buChar char="●"/>
            </a:pPr>
            <a:r>
              <a:rPr lang="en" sz="1800" dirty="0">
                <a:solidFill>
                  <a:schemeClr val="dk1"/>
                </a:solidFill>
              </a:rPr>
              <a:t>The other end of the resistor connects to the straight (short) side of LED ***.</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The bent (long) side of LED connects to  Pin 11 (BCM 17) from the RasPi (note: 17 is right next to 27!)</a:t>
            </a:r>
            <a:endParaRPr sz="1800" dirty="0">
              <a:solidFill>
                <a:schemeClr val="dk1"/>
              </a:solidFill>
            </a:endParaRPr>
          </a:p>
          <a:p>
            <a:pPr marL="457200" lvl="0" indent="0" algn="l" rtl="0">
              <a:spcBef>
                <a:spcPts val="0"/>
              </a:spcBef>
              <a:spcAft>
                <a:spcPts val="0"/>
              </a:spcAft>
              <a:buNone/>
            </a:pPr>
            <a:endParaRPr sz="1800" dirty="0"/>
          </a:p>
        </p:txBody>
      </p:sp>
      <p:sp>
        <p:nvSpPr>
          <p:cNvPr id="163" name="Google Shape;163;p28"/>
          <p:cNvSpPr txBox="1"/>
          <p:nvPr/>
        </p:nvSpPr>
        <p:spPr>
          <a:xfrm>
            <a:off x="2481375" y="736775"/>
            <a:ext cx="2259000" cy="10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Part placement isn’t critical, this is just one way to position parts and route wires. </a:t>
            </a:r>
            <a:endParaRPr/>
          </a:p>
        </p:txBody>
      </p:sp>
      <p:sp>
        <p:nvSpPr>
          <p:cNvPr id="164" name="Google Shape;164;p28"/>
          <p:cNvSpPr txBox="1"/>
          <p:nvPr/>
        </p:nvSpPr>
        <p:spPr>
          <a:xfrm>
            <a:off x="164500" y="764825"/>
            <a:ext cx="2038800" cy="961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Wire color doesn’t affect function, pick ones that work for you.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Blink a LED - Three Ways</a:t>
            </a:r>
            <a:endParaRPr/>
          </a:p>
        </p:txBody>
      </p:sp>
      <p:sp>
        <p:nvSpPr>
          <p:cNvPr id="170" name="Google Shape;170;p29"/>
          <p:cNvSpPr txBox="1">
            <a:spLocks noGrp="1"/>
          </p:cNvSpPr>
          <p:nvPr>
            <p:ph type="body" idx="1"/>
          </p:nvPr>
        </p:nvSpPr>
        <p:spPr>
          <a:xfrm>
            <a:off x="310850" y="1284750"/>
            <a:ext cx="8520600" cy="2297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200"/>
              </a:spcBef>
              <a:spcAft>
                <a:spcPts val="1200"/>
              </a:spcAft>
              <a:buSzPts val="1800"/>
              <a:buChar char="●"/>
            </a:pPr>
            <a:r>
              <a:rPr lang="en" dirty="0"/>
              <a:t>Bash -&gt; Native Linux Script, great for simple and quick projects</a:t>
            </a:r>
            <a:endParaRPr dirty="0"/>
          </a:p>
          <a:p>
            <a:pPr>
              <a:lnSpc>
                <a:spcPct val="100000"/>
              </a:lnSpc>
              <a:spcBef>
                <a:spcPts val="1200"/>
              </a:spcBef>
              <a:spcAft>
                <a:spcPts val="1200"/>
              </a:spcAft>
            </a:pPr>
            <a:r>
              <a:rPr lang="en" dirty="0"/>
              <a:t>Scratch (2) -&gt; Block-based programming (syntax-free)</a:t>
            </a:r>
            <a:endParaRPr dirty="0"/>
          </a:p>
          <a:p>
            <a:pPr>
              <a:lnSpc>
                <a:spcPct val="100000"/>
              </a:lnSpc>
              <a:spcBef>
                <a:spcPts val="1200"/>
              </a:spcBef>
              <a:spcAft>
                <a:spcPts val="1200"/>
              </a:spcAft>
            </a:pPr>
            <a:r>
              <a:rPr lang="en" dirty="0"/>
              <a:t>Python -&gt; Established cross-platform language with support for more complex tasks and functions.</a:t>
            </a:r>
            <a:endParaRPr dirty="0"/>
          </a:p>
        </p:txBody>
      </p:sp>
      <p:sp>
        <p:nvSpPr>
          <p:cNvPr id="171" name="Google Shape;171;p29"/>
          <p:cNvSpPr txBox="1"/>
          <p:nvPr/>
        </p:nvSpPr>
        <p:spPr>
          <a:xfrm>
            <a:off x="357800" y="3990775"/>
            <a:ext cx="8426700" cy="8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 bet you can you think of another way to blink the LED on and off.  We could simply connect the LED to pin 1 (3 volts) and it would light. Disconnect and it goes off.  We could even add a button in that circuit and the button would control the LED.  Sometimes computers make easy things harder....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bash</a:t>
            </a:r>
            <a:endParaRPr/>
          </a:p>
        </p:txBody>
      </p:sp>
      <p:sp>
        <p:nvSpPr>
          <p:cNvPr id="177" name="Google Shape;177;p30"/>
          <p:cNvSpPr txBox="1">
            <a:spLocks noGrp="1"/>
          </p:cNvSpPr>
          <p:nvPr>
            <p:ph type="body" idx="1"/>
          </p:nvPr>
        </p:nvSpPr>
        <p:spPr>
          <a:xfrm>
            <a:off x="311700" y="1152475"/>
            <a:ext cx="8520600" cy="3803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Run `</a:t>
            </a:r>
            <a:r>
              <a:rPr lang="en" b="1" dirty="0">
                <a:latin typeface="Open Sans"/>
                <a:ea typeface="Open Sans"/>
                <a:cs typeface="Open Sans"/>
                <a:sym typeface="Open Sans"/>
              </a:rPr>
              <a:t>gpio readall</a:t>
            </a:r>
            <a:r>
              <a:rPr lang="en" dirty="0"/>
              <a:t>` to view status of GPIO pins.</a:t>
            </a:r>
            <a:endParaRPr dirty="0"/>
          </a:p>
          <a:p>
            <a:pPr marL="914400" lvl="1" indent="-317500" algn="l" rtl="0">
              <a:spcBef>
                <a:spcPts val="0"/>
              </a:spcBef>
              <a:spcAft>
                <a:spcPts val="0"/>
              </a:spcAft>
              <a:buSzPts val="1400"/>
              <a:buChar char="○"/>
            </a:pPr>
            <a:r>
              <a:rPr lang="en" dirty="0"/>
              <a:t>If it’s not available install it (</a:t>
            </a:r>
            <a:r>
              <a:rPr lang="en" b="1" dirty="0">
                <a:latin typeface="Open Sans" panose="020B0604020202020204" charset="0"/>
                <a:ea typeface="Open Sans" panose="020B0604020202020204" charset="0"/>
                <a:cs typeface="Open Sans" panose="020B0604020202020204" charset="0"/>
              </a:rPr>
              <a:t>sudo apt install wiringpi</a:t>
            </a:r>
            <a:r>
              <a:rPr lang="en" dirty="0"/>
              <a:t>)</a:t>
            </a:r>
            <a:endParaRPr dirty="0"/>
          </a:p>
          <a:p>
            <a:pPr marL="914400" lvl="1" indent="-317500" algn="l" rtl="0">
              <a:spcBef>
                <a:spcPts val="0"/>
              </a:spcBef>
              <a:spcAft>
                <a:spcPts val="0"/>
              </a:spcAft>
              <a:buSzPts val="1400"/>
              <a:buChar char="○"/>
            </a:pPr>
            <a:r>
              <a:rPr lang="en" dirty="0"/>
              <a:t>If it gets an error saying “Unable to determine board type” then install update from: </a:t>
            </a:r>
            <a:r>
              <a:rPr lang="en" dirty="0">
                <a:latin typeface="Open Sans" panose="020B0604020202020204" charset="0"/>
                <a:ea typeface="Open Sans" panose="020B0604020202020204" charset="0"/>
                <a:cs typeface="Open Sans" panose="020B0604020202020204" charset="0"/>
              </a:rPr>
              <a:t>http://wiringpi.com/wiringpi-updated-to-2-52-for-the-raspberry-pi-4b/</a:t>
            </a:r>
            <a:endParaRPr dirty="0">
              <a:latin typeface="Open Sans" panose="020B0604020202020204" charset="0"/>
              <a:ea typeface="Open Sans" panose="020B0604020202020204" charset="0"/>
              <a:cs typeface="Open Sans" panose="020B0604020202020204" charset="0"/>
            </a:endParaRPr>
          </a:p>
          <a:p>
            <a:pPr marL="457200" lvl="0" indent="-342900" algn="l" rtl="0">
              <a:spcBef>
                <a:spcPts val="0"/>
              </a:spcBef>
              <a:spcAft>
                <a:spcPts val="0"/>
              </a:spcAft>
              <a:buSzPts val="1800"/>
              <a:buChar char="●"/>
            </a:pPr>
            <a:r>
              <a:rPr lang="en" dirty="0"/>
              <a:t>Run </a:t>
            </a:r>
            <a:r>
              <a:rPr lang="en" dirty="0">
                <a:latin typeface="Courier New"/>
                <a:ea typeface="Courier New"/>
                <a:cs typeface="Courier New"/>
                <a:sym typeface="Courier New"/>
              </a:rPr>
              <a:t>‘</a:t>
            </a:r>
            <a:r>
              <a:rPr lang="en" b="1" dirty="0">
                <a:latin typeface="Open Sans"/>
                <a:ea typeface="Open Sans"/>
                <a:cs typeface="Open Sans"/>
                <a:sym typeface="Open Sans"/>
              </a:rPr>
              <a:t>man gpio</a:t>
            </a:r>
            <a:r>
              <a:rPr lang="en" dirty="0">
                <a:latin typeface="Courier New"/>
                <a:ea typeface="Courier New"/>
                <a:cs typeface="Courier New"/>
                <a:sym typeface="Courier New"/>
              </a:rPr>
              <a:t>`</a:t>
            </a:r>
            <a:r>
              <a:rPr lang="en" dirty="0"/>
              <a:t> to view documentation for gpio. </a:t>
            </a:r>
            <a:endParaRPr dirty="0"/>
          </a:p>
          <a:p>
            <a:pPr marL="914400" lvl="1" indent="-317500" algn="l" rtl="0">
              <a:spcBef>
                <a:spcPts val="0"/>
              </a:spcBef>
              <a:spcAft>
                <a:spcPts val="0"/>
              </a:spcAft>
              <a:buSzPts val="1400"/>
              <a:buChar char="○"/>
            </a:pPr>
            <a:r>
              <a:rPr lang="en" dirty="0"/>
              <a:t>(-g option says to use BCM GPIO numbers)</a:t>
            </a:r>
            <a:endParaRPr dirty="0"/>
          </a:p>
          <a:p>
            <a:pPr marL="457200" lvl="0" indent="-342900" algn="l" rtl="0">
              <a:spcBef>
                <a:spcPts val="0"/>
              </a:spcBef>
              <a:spcAft>
                <a:spcPts val="0"/>
              </a:spcAft>
              <a:buSzPts val="1800"/>
              <a:buChar char="●"/>
            </a:pPr>
            <a:r>
              <a:rPr lang="en" dirty="0"/>
              <a:t>Run `</a:t>
            </a:r>
            <a:r>
              <a:rPr lang="en" b="1" dirty="0">
                <a:latin typeface="Open Sans"/>
                <a:ea typeface="Open Sans"/>
                <a:cs typeface="Open Sans"/>
                <a:sym typeface="Open Sans"/>
              </a:rPr>
              <a:t>gpio -g mode 17 out</a:t>
            </a:r>
            <a:r>
              <a:rPr lang="en" dirty="0"/>
              <a:t>` to set pin 17 to output.</a:t>
            </a:r>
            <a:endParaRPr dirty="0"/>
          </a:p>
          <a:p>
            <a:pPr marL="457200" lvl="0" indent="-342900" algn="l" rtl="0">
              <a:spcBef>
                <a:spcPts val="0"/>
              </a:spcBef>
              <a:spcAft>
                <a:spcPts val="0"/>
              </a:spcAft>
              <a:buSzPts val="1800"/>
              <a:buChar char="●"/>
            </a:pPr>
            <a:r>
              <a:rPr lang="en" dirty="0"/>
              <a:t>Run `</a:t>
            </a:r>
            <a:r>
              <a:rPr lang="en" b="1" dirty="0">
                <a:latin typeface="Open Sans"/>
                <a:ea typeface="Open Sans"/>
                <a:cs typeface="Open Sans"/>
                <a:sym typeface="Open Sans"/>
              </a:rPr>
              <a:t>gpio -g write 17 1</a:t>
            </a:r>
            <a:r>
              <a:rPr lang="en" dirty="0"/>
              <a:t>` to set the value of pin 17 to “1” (HIGH) On</a:t>
            </a:r>
            <a:endParaRPr dirty="0"/>
          </a:p>
          <a:p>
            <a:pPr marL="457200" lvl="0" indent="-342900" algn="l" rtl="0">
              <a:spcBef>
                <a:spcPts val="0"/>
              </a:spcBef>
              <a:spcAft>
                <a:spcPts val="0"/>
              </a:spcAft>
              <a:buSzPts val="1800"/>
              <a:buChar char="●"/>
            </a:pPr>
            <a:r>
              <a:rPr lang="en" dirty="0"/>
              <a:t>Run `</a:t>
            </a:r>
            <a:r>
              <a:rPr lang="en" b="1" dirty="0">
                <a:latin typeface="Open Sans"/>
                <a:ea typeface="Open Sans"/>
                <a:cs typeface="Open Sans"/>
                <a:sym typeface="Open Sans"/>
              </a:rPr>
              <a:t>gpio -g write 17 0</a:t>
            </a:r>
            <a:r>
              <a:rPr lang="en" dirty="0"/>
              <a:t>` to set the value of pin 17 to “0” (LOW) Off</a:t>
            </a:r>
            <a:endParaRPr dirty="0"/>
          </a:p>
          <a:p>
            <a:pPr marL="0" lvl="0" indent="0" algn="l" rtl="0">
              <a:spcBef>
                <a:spcPts val="1600"/>
              </a:spcBef>
              <a:spcAft>
                <a:spcPts val="16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355800" y="195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bash ‘shell script’ (.sh extension)</a:t>
            </a:r>
            <a:endParaRPr/>
          </a:p>
        </p:txBody>
      </p:sp>
      <p:sp>
        <p:nvSpPr>
          <p:cNvPr id="183" name="Google Shape;183;p31"/>
          <p:cNvSpPr txBox="1">
            <a:spLocks noGrp="1"/>
          </p:cNvSpPr>
          <p:nvPr>
            <p:ph type="body" idx="1"/>
          </p:nvPr>
        </p:nvSpPr>
        <p:spPr>
          <a:xfrm>
            <a:off x="355800" y="709125"/>
            <a:ext cx="7456500" cy="432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Open Terminal</a:t>
            </a:r>
            <a:endParaRPr dirty="0"/>
          </a:p>
          <a:p>
            <a:pPr marL="457200" lvl="0" indent="-342900" algn="l" rtl="0">
              <a:spcBef>
                <a:spcPts val="0"/>
              </a:spcBef>
              <a:spcAft>
                <a:spcPts val="0"/>
              </a:spcAft>
              <a:buSzPts val="1800"/>
              <a:buChar char="●"/>
            </a:pPr>
            <a:r>
              <a:rPr lang="en" dirty="0"/>
              <a:t>Run `</a:t>
            </a:r>
            <a:r>
              <a:rPr lang="en" b="1" dirty="0">
                <a:latin typeface="Open Sans" panose="020B0604020202020204" charset="0"/>
                <a:ea typeface="Open Sans" panose="020B0604020202020204" charset="0"/>
                <a:cs typeface="Open Sans" panose="020B0604020202020204" charset="0"/>
                <a:sym typeface="Courier New"/>
              </a:rPr>
              <a:t>nano</a:t>
            </a:r>
            <a:r>
              <a:rPr lang="en" b="1" dirty="0">
                <a:latin typeface="Open Sans" panose="020B0604020202020204" charset="0"/>
                <a:ea typeface="Open Sans" panose="020B0604020202020204" charset="0"/>
                <a:cs typeface="Open Sans" panose="020B0604020202020204" charset="0"/>
              </a:rPr>
              <a:t> lightonoff.sh</a:t>
            </a:r>
            <a:r>
              <a:rPr lang="en" dirty="0"/>
              <a:t>’ to open the nano editor and create a file</a:t>
            </a:r>
            <a:endParaRPr dirty="0"/>
          </a:p>
          <a:p>
            <a:pPr marL="457200" lvl="0" indent="-342900" algn="l" rtl="0">
              <a:spcBef>
                <a:spcPts val="0"/>
              </a:spcBef>
              <a:spcAft>
                <a:spcPts val="0"/>
              </a:spcAft>
              <a:buSzPts val="1800"/>
              <a:buChar char="●"/>
            </a:pPr>
            <a:r>
              <a:rPr lang="en" dirty="0"/>
              <a:t>Type in the following lines:</a:t>
            </a:r>
            <a:endParaRPr dirty="0"/>
          </a:p>
          <a:p>
            <a:pPr marL="457200" lvl="0" indent="0" algn="l" rtl="0">
              <a:lnSpc>
                <a:spcPct val="100000"/>
              </a:lnSpc>
              <a:spcBef>
                <a:spcPts val="1600"/>
              </a:spcBef>
              <a:spcAft>
                <a:spcPts val="0"/>
              </a:spcAft>
              <a:buNone/>
            </a:pPr>
            <a:r>
              <a:rPr lang="en" sz="1400" b="1" dirty="0">
                <a:latin typeface="Open Sans"/>
                <a:ea typeface="Open Sans"/>
                <a:cs typeface="Open Sans"/>
                <a:sym typeface="Open Sans"/>
              </a:rPr>
              <a:t>#!/bin/bash</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gpio -g mode 17 out</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echo “light On”</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gpio -g write 17 1</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sleep 1s</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echo “light Off”</a:t>
            </a:r>
            <a:endParaRPr sz="1400" b="1" dirty="0">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dirty="0">
                <a:latin typeface="Open Sans"/>
                <a:ea typeface="Open Sans"/>
                <a:cs typeface="Open Sans"/>
                <a:sym typeface="Open Sans"/>
              </a:rPr>
              <a:t>gpio -g write 17 0</a:t>
            </a:r>
            <a:endParaRPr sz="1400" b="1" dirty="0">
              <a:latin typeface="Open Sans"/>
              <a:ea typeface="Open Sans"/>
              <a:cs typeface="Open Sans"/>
              <a:sym typeface="Open Sans"/>
            </a:endParaRPr>
          </a:p>
          <a:p>
            <a:pPr marL="457200" lvl="0" indent="0" algn="l" rtl="0">
              <a:spcBef>
                <a:spcPts val="0"/>
              </a:spcBef>
              <a:spcAft>
                <a:spcPts val="0"/>
              </a:spcAft>
              <a:buNone/>
            </a:pPr>
            <a:endParaRPr b="1" dirty="0">
              <a:latin typeface="Open Sans"/>
              <a:ea typeface="Open Sans"/>
              <a:cs typeface="Open Sans"/>
              <a:sym typeface="Open Sans"/>
            </a:endParaRPr>
          </a:p>
          <a:p>
            <a:pPr marL="457200" marR="0" lvl="0" indent="-342900" algn="l" rtl="0">
              <a:lnSpc>
                <a:spcPct val="115000"/>
              </a:lnSpc>
              <a:spcBef>
                <a:spcPts val="0"/>
              </a:spcBef>
              <a:spcAft>
                <a:spcPts val="0"/>
              </a:spcAft>
              <a:buSzPts val="1800"/>
              <a:buChar char="●"/>
            </a:pPr>
            <a:r>
              <a:rPr lang="en" dirty="0"/>
              <a:t>Use the </a:t>
            </a:r>
            <a:r>
              <a:rPr lang="en" sz="1400" b="1" dirty="0">
                <a:latin typeface="Open Sans"/>
                <a:ea typeface="Open Sans"/>
                <a:cs typeface="Open Sans"/>
                <a:sym typeface="Open Sans"/>
              </a:rPr>
              <a:t>Ctrl-o</a:t>
            </a:r>
            <a:r>
              <a:rPr lang="en" dirty="0"/>
              <a:t> key combination to write the file out </a:t>
            </a:r>
            <a:endParaRPr dirty="0"/>
          </a:p>
          <a:p>
            <a:pPr marL="457200" marR="0" lvl="0" indent="-342900" algn="l" rtl="0">
              <a:lnSpc>
                <a:spcPct val="115000"/>
              </a:lnSpc>
              <a:spcBef>
                <a:spcPts val="0"/>
              </a:spcBef>
              <a:spcAft>
                <a:spcPts val="0"/>
              </a:spcAft>
              <a:buSzPts val="1800"/>
              <a:buChar char="●"/>
            </a:pPr>
            <a:r>
              <a:rPr lang="en" sz="1400" b="1" dirty="0">
                <a:latin typeface="Open Sans"/>
                <a:ea typeface="Open Sans"/>
                <a:cs typeface="Open Sans"/>
                <a:sym typeface="Open Sans"/>
              </a:rPr>
              <a:t>Ctrl-x</a:t>
            </a:r>
            <a:r>
              <a:rPr lang="en" dirty="0"/>
              <a:t> to exit</a:t>
            </a:r>
            <a:endParaRPr dirty="0"/>
          </a:p>
          <a:p>
            <a:pPr marL="457200" marR="0" lvl="0" indent="-342900" algn="l" rtl="0">
              <a:lnSpc>
                <a:spcPct val="115000"/>
              </a:lnSpc>
              <a:spcBef>
                <a:spcPts val="0"/>
              </a:spcBef>
              <a:spcAft>
                <a:spcPts val="0"/>
              </a:spcAft>
              <a:buSzPts val="1800"/>
              <a:buChar char="●"/>
            </a:pPr>
            <a:r>
              <a:rPr lang="en" dirty="0"/>
              <a:t>Run ‘</a:t>
            </a:r>
            <a:r>
              <a:rPr lang="en" sz="1400" b="1" dirty="0">
                <a:latin typeface="Open Sans"/>
                <a:ea typeface="Open Sans"/>
                <a:cs typeface="Open Sans"/>
                <a:sym typeface="Open Sans"/>
              </a:rPr>
              <a:t>chmod +x lightonoff.sh</a:t>
            </a:r>
            <a:r>
              <a:rPr lang="en" dirty="0"/>
              <a:t>’ to allow executing the file</a:t>
            </a:r>
            <a:endParaRPr dirty="0"/>
          </a:p>
          <a:p>
            <a:pPr marL="457200" marR="0" lvl="0" indent="-342900" algn="l" rtl="0">
              <a:lnSpc>
                <a:spcPct val="115000"/>
              </a:lnSpc>
              <a:spcBef>
                <a:spcPts val="0"/>
              </a:spcBef>
              <a:spcAft>
                <a:spcPts val="0"/>
              </a:spcAft>
              <a:buSzPts val="1800"/>
              <a:buChar char="●"/>
            </a:pPr>
            <a:r>
              <a:rPr lang="en" dirty="0"/>
              <a:t>Run ‘</a:t>
            </a:r>
            <a:r>
              <a:rPr lang="en" sz="1400" b="1" dirty="0">
                <a:latin typeface="Open Sans"/>
                <a:ea typeface="Open Sans"/>
                <a:cs typeface="Open Sans"/>
                <a:sym typeface="Open Sans"/>
              </a:rPr>
              <a:t>bash lightonoff.sh</a:t>
            </a:r>
            <a:r>
              <a:rPr lang="en" dirty="0"/>
              <a:t>’ to run the script</a:t>
            </a:r>
            <a:endParaRPr dirty="0"/>
          </a:p>
          <a:p>
            <a:pPr marL="0" lvl="0" indent="0" algn="l" rtl="0">
              <a:spcBef>
                <a:spcPts val="1600"/>
              </a:spcBef>
              <a:spcAft>
                <a:spcPts val="0"/>
              </a:spcAft>
              <a:buNone/>
            </a:pPr>
            <a:r>
              <a:rPr lang="en-US" dirty="0"/>
              <a:t>Politics, Religion, and Text Editors: (Three things polite people don’t talk about ) and programming languages… </a:t>
            </a:r>
            <a:endParaRPr dirty="0"/>
          </a:p>
          <a:p>
            <a:pPr marL="0" lvl="0" indent="0" algn="l" rtl="0">
              <a:spcBef>
                <a:spcPts val="160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Raspberry Pi Foundation</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Founded in 2009, the Raspberry Pi Foundation was created in response to a decline of interest in computer science </a:t>
            </a:r>
            <a:r>
              <a:rPr lang="en-US" dirty="0"/>
              <a:t>by </a:t>
            </a:r>
            <a:r>
              <a:rPr lang="en" dirty="0"/>
              <a:t>students in UK schools, with the goal of fostering the computer science programming in education.</a:t>
            </a:r>
            <a:endParaRPr dirty="0"/>
          </a:p>
          <a:p>
            <a:pPr marL="0" lvl="0" indent="0" algn="l" rtl="0">
              <a:spcBef>
                <a:spcPts val="1600"/>
              </a:spcBef>
              <a:spcAft>
                <a:spcPts val="1600"/>
              </a:spcAft>
              <a:buNone/>
            </a:pPr>
            <a:r>
              <a:rPr lang="en" dirty="0"/>
              <a:t>The Raspberry Pi Foundation has developed a series of low-cost computers using open standards, intended to be an easy and affordable for school children to get exposed to computers and programming.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245575" y="151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looping BASH  script</a:t>
            </a:r>
            <a:endParaRPr/>
          </a:p>
        </p:txBody>
      </p:sp>
      <p:sp>
        <p:nvSpPr>
          <p:cNvPr id="189" name="Google Shape;189;p32"/>
          <p:cNvSpPr txBox="1">
            <a:spLocks noGrp="1"/>
          </p:cNvSpPr>
          <p:nvPr>
            <p:ph type="body" idx="1"/>
          </p:nvPr>
        </p:nvSpPr>
        <p:spPr>
          <a:xfrm>
            <a:off x="311700" y="662400"/>
            <a:ext cx="7456500" cy="4481025"/>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dirty="0"/>
              <a:t>Run `</a:t>
            </a:r>
            <a:r>
              <a:rPr lang="en" b="1" dirty="0">
                <a:latin typeface="Open Sans" panose="020B0604020202020204" charset="0"/>
                <a:ea typeface="Open Sans" panose="020B0604020202020204" charset="0"/>
                <a:cs typeface="Open Sans" panose="020B0604020202020204" charset="0"/>
                <a:sym typeface="Courier New"/>
              </a:rPr>
              <a:t>nano</a:t>
            </a:r>
            <a:r>
              <a:rPr lang="en" b="1" dirty="0">
                <a:latin typeface="Open Sans" panose="020B0604020202020204" charset="0"/>
                <a:ea typeface="Open Sans" panose="020B0604020202020204" charset="0"/>
                <a:cs typeface="Open Sans" panose="020B0604020202020204" charset="0"/>
              </a:rPr>
              <a:t> lightonoff.sh</a:t>
            </a:r>
            <a:r>
              <a:rPr lang="en" dirty="0"/>
              <a:t>’ and change the file: </a:t>
            </a:r>
            <a:endParaRPr dirty="0"/>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#!/bin/bash</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gpio -g mode 17 out</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gpio -g write 17 0</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sleep 0.5s</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for (( i = 1; i &lt; 6; i++ ))</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do</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  echo “light Off” $i</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  gpio -g write 17 1</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  sleep 1s</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  echo “light Off”</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  gpio -g write 17 0</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  sleep 1s</a:t>
            </a:r>
            <a:endParaRPr sz="14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400" b="1" dirty="0">
                <a:latin typeface="Open Sans"/>
                <a:ea typeface="Open Sans"/>
                <a:cs typeface="Open Sans"/>
                <a:sym typeface="Open Sans"/>
              </a:rPr>
              <a:t>done</a:t>
            </a:r>
            <a:endParaRPr sz="1400" b="1" dirty="0">
              <a:latin typeface="Open Sans"/>
              <a:ea typeface="Open Sans"/>
              <a:cs typeface="Open Sans"/>
              <a:sym typeface="Open Sans"/>
            </a:endParaRPr>
          </a:p>
          <a:p>
            <a:pPr marL="457200" marR="0" lvl="0" indent="-342900" algn="l" rtl="0">
              <a:lnSpc>
                <a:spcPct val="115000"/>
              </a:lnSpc>
              <a:spcBef>
                <a:spcPts val="1000"/>
              </a:spcBef>
              <a:spcAft>
                <a:spcPts val="0"/>
              </a:spcAft>
              <a:buSzPts val="1800"/>
              <a:buChar char="●"/>
            </a:pPr>
            <a:r>
              <a:rPr lang="en" dirty="0"/>
              <a:t>Use the </a:t>
            </a:r>
            <a:r>
              <a:rPr lang="en" sz="1400" b="1" dirty="0">
                <a:latin typeface="Open Sans"/>
                <a:ea typeface="Open Sans"/>
                <a:cs typeface="Open Sans"/>
                <a:sym typeface="Open Sans"/>
              </a:rPr>
              <a:t>Ctrl-o</a:t>
            </a:r>
            <a:r>
              <a:rPr lang="en" dirty="0"/>
              <a:t> key combination to write the file out, Changing the name to ‘</a:t>
            </a:r>
            <a:r>
              <a:rPr lang="en" sz="1400" b="1" dirty="0">
                <a:latin typeface="Open Sans"/>
                <a:ea typeface="Open Sans"/>
                <a:cs typeface="Open Sans"/>
                <a:sym typeface="Open Sans"/>
              </a:rPr>
              <a:t>looponoff.sh</a:t>
            </a:r>
            <a:r>
              <a:rPr lang="en" dirty="0"/>
              <a:t>’</a:t>
            </a:r>
            <a:endParaRPr dirty="0"/>
          </a:p>
          <a:p>
            <a:pPr marL="457200" marR="0" lvl="0" indent="-342900" algn="l" rtl="0">
              <a:lnSpc>
                <a:spcPct val="115000"/>
              </a:lnSpc>
              <a:spcBef>
                <a:spcPts val="0"/>
              </a:spcBef>
              <a:spcAft>
                <a:spcPts val="0"/>
              </a:spcAft>
              <a:buSzPts val="1800"/>
              <a:buChar char="●"/>
            </a:pPr>
            <a:r>
              <a:rPr lang="en" dirty="0"/>
              <a:t>Run ‘</a:t>
            </a:r>
            <a:r>
              <a:rPr lang="en" sz="1400" b="1" dirty="0">
                <a:latin typeface="Open Sans"/>
                <a:ea typeface="Open Sans"/>
                <a:cs typeface="Open Sans"/>
                <a:sym typeface="Open Sans"/>
              </a:rPr>
              <a:t>chmod +x looponoff.sh</a:t>
            </a:r>
            <a:r>
              <a:rPr lang="en" dirty="0"/>
              <a:t>’ to allow executing the file</a:t>
            </a:r>
            <a:endParaRPr dirty="0"/>
          </a:p>
          <a:p>
            <a:pPr marL="457200" marR="0" lvl="0" indent="-342900" algn="l" rtl="0">
              <a:lnSpc>
                <a:spcPct val="115000"/>
              </a:lnSpc>
              <a:spcBef>
                <a:spcPts val="0"/>
              </a:spcBef>
              <a:spcAft>
                <a:spcPts val="0"/>
              </a:spcAft>
              <a:buSzPts val="1800"/>
              <a:buChar char="●"/>
            </a:pPr>
            <a:r>
              <a:rPr lang="en" dirty="0"/>
              <a:t>Run ‘</a:t>
            </a:r>
            <a:r>
              <a:rPr lang="en" sz="1400" b="1" dirty="0">
                <a:latin typeface="Open Sans"/>
                <a:ea typeface="Open Sans"/>
                <a:cs typeface="Open Sans"/>
                <a:sym typeface="Open Sans"/>
              </a:rPr>
              <a:t>bash looponoff.sh</a:t>
            </a:r>
            <a:r>
              <a:rPr lang="en" dirty="0"/>
              <a:t>’ to run the script</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11700" y="0"/>
            <a:ext cx="8520600" cy="5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Scratch (version 2)</a:t>
            </a:r>
            <a:endParaRPr/>
          </a:p>
        </p:txBody>
      </p:sp>
      <p:sp>
        <p:nvSpPr>
          <p:cNvPr id="195" name="Google Shape;195;p33"/>
          <p:cNvSpPr txBox="1">
            <a:spLocks noGrp="1"/>
          </p:cNvSpPr>
          <p:nvPr>
            <p:ph type="body" idx="1"/>
          </p:nvPr>
        </p:nvSpPr>
        <p:spPr>
          <a:xfrm>
            <a:off x="311700" y="569100"/>
            <a:ext cx="8520600" cy="4680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Open Scratch2 (</a:t>
            </a:r>
            <a:r>
              <a:rPr lang="en" sz="1400" b="1" dirty="0">
                <a:latin typeface="Open Sans"/>
                <a:ea typeface="Open Sans"/>
                <a:cs typeface="Open Sans"/>
                <a:sym typeface="Open Sans"/>
              </a:rPr>
              <a:t>Menu-&gt;Programming-&gt;Scratch2</a:t>
            </a:r>
            <a:r>
              <a:rPr lang="en" dirty="0"/>
              <a:t>)</a:t>
            </a:r>
            <a:endParaRPr dirty="0"/>
          </a:p>
          <a:p>
            <a:pPr marL="457200" marR="0" lvl="0" indent="-342900" algn="l" rtl="0">
              <a:lnSpc>
                <a:spcPct val="100000"/>
              </a:lnSpc>
              <a:spcBef>
                <a:spcPts val="1600"/>
              </a:spcBef>
              <a:spcAft>
                <a:spcPts val="0"/>
              </a:spcAft>
              <a:buSzPts val="1800"/>
              <a:buAutoNum type="alphaUcPeriod"/>
            </a:pPr>
            <a:r>
              <a:rPr lang="en" dirty="0"/>
              <a:t>Add GPIO extension library  </a:t>
            </a:r>
            <a:endParaRPr dirty="0"/>
          </a:p>
          <a:p>
            <a:pPr marL="914400" lvl="0" indent="-342900" algn="l" rtl="0">
              <a:lnSpc>
                <a:spcPct val="100000"/>
              </a:lnSpc>
              <a:spcBef>
                <a:spcPts val="0"/>
              </a:spcBef>
              <a:spcAft>
                <a:spcPts val="0"/>
              </a:spcAft>
              <a:buSzPts val="1800"/>
              <a:buAutoNum type="arabicPeriod"/>
            </a:pPr>
            <a:r>
              <a:rPr lang="en" sz="1400" b="1" dirty="0">
                <a:latin typeface="Open Sans"/>
                <a:ea typeface="Open Sans"/>
                <a:cs typeface="Open Sans"/>
                <a:sym typeface="Open Sans"/>
              </a:rPr>
              <a:t>/Scripts/more blocks/”add an extension”</a:t>
            </a:r>
            <a:endParaRPr dirty="0"/>
          </a:p>
          <a:p>
            <a:pPr marL="914400" lvl="0" indent="-342900" algn="l" rtl="0">
              <a:lnSpc>
                <a:spcPct val="100000"/>
              </a:lnSpc>
              <a:spcBef>
                <a:spcPts val="0"/>
              </a:spcBef>
              <a:spcAft>
                <a:spcPts val="0"/>
              </a:spcAft>
              <a:buSzPts val="1800"/>
              <a:buAutoNum type="arabicPeriod"/>
            </a:pPr>
            <a:r>
              <a:rPr lang="en" dirty="0"/>
              <a:t>Select ‘</a:t>
            </a:r>
            <a:r>
              <a:rPr lang="en" sz="1400" b="1" dirty="0">
                <a:latin typeface="Open Sans"/>
                <a:ea typeface="Open Sans"/>
                <a:cs typeface="Open Sans"/>
                <a:sym typeface="Open Sans"/>
              </a:rPr>
              <a:t>Pi GPIO</a:t>
            </a:r>
            <a:r>
              <a:rPr lang="en" dirty="0"/>
              <a:t>’ and hit Enter</a:t>
            </a:r>
            <a:endParaRPr dirty="0"/>
          </a:p>
          <a:p>
            <a:pPr marL="0" lvl="0" indent="0" algn="l" rtl="0">
              <a:lnSpc>
                <a:spcPct val="100000"/>
              </a:lnSpc>
              <a:spcBef>
                <a:spcPts val="1600"/>
              </a:spcBef>
              <a:spcAft>
                <a:spcPts val="0"/>
              </a:spcAft>
              <a:buNone/>
            </a:pPr>
            <a:r>
              <a:rPr lang="en" dirty="0"/>
              <a:t>B. Create Scratch program</a:t>
            </a:r>
            <a:endParaRPr dirty="0"/>
          </a:p>
          <a:p>
            <a:pPr marL="914400" lvl="0" indent="-342900" algn="l" rtl="0">
              <a:lnSpc>
                <a:spcPct val="100000"/>
              </a:lnSpc>
              <a:spcBef>
                <a:spcPts val="0"/>
              </a:spcBef>
              <a:spcAft>
                <a:spcPts val="0"/>
              </a:spcAft>
              <a:buSzPts val="1800"/>
              <a:buAutoNum type="arabicPeriod"/>
            </a:pPr>
            <a:r>
              <a:rPr lang="en" dirty="0"/>
              <a:t>Grab and move</a:t>
            </a:r>
            <a:r>
              <a:rPr lang="en" sz="1400" b="1" dirty="0">
                <a:latin typeface="Open Sans"/>
                <a:ea typeface="Open Sans"/>
                <a:cs typeface="Open Sans"/>
                <a:sym typeface="Open Sans"/>
              </a:rPr>
              <a:t> /Scripts/Events/”when space key pressed”</a:t>
            </a:r>
            <a:r>
              <a:rPr lang="en" dirty="0"/>
              <a:t> to the work area</a:t>
            </a:r>
            <a:endParaRPr dirty="0"/>
          </a:p>
          <a:p>
            <a:pPr marL="914400" lvl="0" indent="-342900" algn="l" rtl="0">
              <a:lnSpc>
                <a:spcPct val="100000"/>
              </a:lnSpc>
              <a:spcBef>
                <a:spcPts val="0"/>
              </a:spcBef>
              <a:spcAft>
                <a:spcPts val="0"/>
              </a:spcAft>
              <a:buSzPts val="1800"/>
              <a:buAutoNum type="arabicPeriod"/>
            </a:pPr>
            <a:r>
              <a:rPr lang="en" dirty="0"/>
              <a:t>Grab and move</a:t>
            </a:r>
            <a:r>
              <a:rPr lang="en" sz="1400" b="1" dirty="0">
                <a:latin typeface="Open Sans"/>
                <a:ea typeface="Open Sans"/>
                <a:cs typeface="Open Sans"/>
                <a:sym typeface="Open Sans"/>
              </a:rPr>
              <a:t> /Scripts/More Blocks/”set gpio”</a:t>
            </a:r>
            <a:r>
              <a:rPr lang="en" dirty="0"/>
              <a:t> and set under ”</a:t>
            </a:r>
            <a:r>
              <a:rPr lang="en" sz="1400" b="1" dirty="0">
                <a:latin typeface="Open Sans"/>
                <a:ea typeface="Open Sans"/>
                <a:cs typeface="Open Sans"/>
                <a:sym typeface="Open Sans"/>
              </a:rPr>
              <a:t>event</a:t>
            </a:r>
            <a:r>
              <a:rPr lang="en" dirty="0"/>
              <a:t>”</a:t>
            </a:r>
            <a:endParaRPr dirty="0"/>
          </a:p>
          <a:p>
            <a:pPr marL="1371600" lvl="1" indent="-317500" algn="l" rtl="0">
              <a:lnSpc>
                <a:spcPct val="100000"/>
              </a:lnSpc>
              <a:spcBef>
                <a:spcPts val="0"/>
              </a:spcBef>
              <a:spcAft>
                <a:spcPts val="0"/>
              </a:spcAft>
              <a:buSzPts val="1400"/>
              <a:buAutoNum type="alphaLcPeriod"/>
            </a:pPr>
            <a:r>
              <a:rPr lang="en" dirty="0"/>
              <a:t>Change number to </a:t>
            </a:r>
            <a:r>
              <a:rPr lang="en" b="1" dirty="0">
                <a:latin typeface="Open Sans"/>
                <a:ea typeface="Open Sans"/>
                <a:cs typeface="Open Sans"/>
                <a:sym typeface="Open Sans"/>
              </a:rPr>
              <a:t>17</a:t>
            </a:r>
            <a:r>
              <a:rPr lang="en" dirty="0"/>
              <a:t> and keep </a:t>
            </a:r>
            <a:r>
              <a:rPr lang="en" b="1" dirty="0">
                <a:latin typeface="Open Sans"/>
                <a:ea typeface="Open Sans"/>
                <a:cs typeface="Open Sans"/>
                <a:sym typeface="Open Sans"/>
              </a:rPr>
              <a:t>Output High</a:t>
            </a:r>
            <a:endParaRPr b="1" dirty="0">
              <a:latin typeface="Open Sans"/>
              <a:ea typeface="Open Sans"/>
              <a:cs typeface="Open Sans"/>
              <a:sym typeface="Open Sans"/>
            </a:endParaRPr>
          </a:p>
          <a:p>
            <a:pPr marL="914400" lvl="0" indent="-342900" algn="l" rtl="0">
              <a:lnSpc>
                <a:spcPct val="100000"/>
              </a:lnSpc>
              <a:spcBef>
                <a:spcPts val="0"/>
              </a:spcBef>
              <a:spcAft>
                <a:spcPts val="0"/>
              </a:spcAft>
              <a:buSzPts val="1800"/>
              <a:buAutoNum type="arabicPeriod"/>
            </a:pPr>
            <a:r>
              <a:rPr lang="en" dirty="0"/>
              <a:t>Grab and move</a:t>
            </a:r>
            <a:r>
              <a:rPr lang="en" sz="1400" b="1" dirty="0">
                <a:latin typeface="Open Sans"/>
                <a:ea typeface="Open Sans"/>
                <a:cs typeface="Open Sans"/>
                <a:sym typeface="Open Sans"/>
              </a:rPr>
              <a:t> /Scripts/Control/”wait 1 secs”</a:t>
            </a:r>
            <a:r>
              <a:rPr lang="en" dirty="0"/>
              <a:t> and set under “</a:t>
            </a:r>
            <a:r>
              <a:rPr lang="en" sz="1400" b="1" dirty="0">
                <a:latin typeface="Open Sans"/>
                <a:ea typeface="Open Sans"/>
                <a:cs typeface="Open Sans"/>
                <a:sym typeface="Open Sans"/>
              </a:rPr>
              <a:t>set gpio</a:t>
            </a:r>
            <a:r>
              <a:rPr lang="en" dirty="0"/>
              <a:t>”</a:t>
            </a:r>
            <a:endParaRPr dirty="0"/>
          </a:p>
          <a:p>
            <a:pPr marL="914400" lvl="0" indent="-342900" algn="l" rtl="0">
              <a:lnSpc>
                <a:spcPct val="100000"/>
              </a:lnSpc>
              <a:spcBef>
                <a:spcPts val="0"/>
              </a:spcBef>
              <a:spcAft>
                <a:spcPts val="0"/>
              </a:spcAft>
              <a:buSzPts val="1800"/>
              <a:buAutoNum type="arabicPeriod"/>
            </a:pPr>
            <a:r>
              <a:rPr lang="en" dirty="0"/>
              <a:t>Grab and move</a:t>
            </a:r>
            <a:r>
              <a:rPr lang="en" sz="1400" b="1" dirty="0">
                <a:latin typeface="Open Sans"/>
                <a:ea typeface="Open Sans"/>
                <a:cs typeface="Open Sans"/>
                <a:sym typeface="Open Sans"/>
              </a:rPr>
              <a:t> /Scripts/More Blocks/Set gpio</a:t>
            </a:r>
            <a:r>
              <a:rPr lang="en" dirty="0"/>
              <a:t> and set under ”</a:t>
            </a:r>
            <a:r>
              <a:rPr lang="en" sz="1400" b="1" dirty="0">
                <a:latin typeface="Open Sans"/>
                <a:ea typeface="Open Sans"/>
                <a:cs typeface="Open Sans"/>
                <a:sym typeface="Open Sans"/>
              </a:rPr>
              <a:t>wait</a:t>
            </a:r>
            <a:r>
              <a:rPr lang="en" dirty="0"/>
              <a:t>”</a:t>
            </a:r>
            <a:endParaRPr dirty="0"/>
          </a:p>
          <a:p>
            <a:pPr marL="1371600" lvl="1" indent="-317500" algn="l" rtl="0">
              <a:lnSpc>
                <a:spcPct val="100000"/>
              </a:lnSpc>
              <a:spcBef>
                <a:spcPts val="0"/>
              </a:spcBef>
              <a:spcAft>
                <a:spcPts val="0"/>
              </a:spcAft>
              <a:buSzPts val="1400"/>
              <a:buAutoNum type="alphaLcPeriod"/>
            </a:pPr>
            <a:r>
              <a:rPr lang="en" dirty="0"/>
              <a:t>Change number to </a:t>
            </a:r>
            <a:r>
              <a:rPr lang="en" b="1" dirty="0">
                <a:latin typeface="Open Sans"/>
                <a:ea typeface="Open Sans"/>
                <a:cs typeface="Open Sans"/>
                <a:sym typeface="Open Sans"/>
              </a:rPr>
              <a:t>17</a:t>
            </a:r>
            <a:r>
              <a:rPr lang="en" dirty="0"/>
              <a:t> and set “</a:t>
            </a:r>
            <a:r>
              <a:rPr lang="en" b="1" dirty="0">
                <a:latin typeface="Open Sans"/>
                <a:ea typeface="Open Sans"/>
                <a:cs typeface="Open Sans"/>
                <a:sym typeface="Open Sans"/>
              </a:rPr>
              <a:t>output low</a:t>
            </a:r>
            <a:r>
              <a:rPr lang="en" dirty="0"/>
              <a:t>”</a:t>
            </a:r>
            <a:endParaRPr dirty="0"/>
          </a:p>
          <a:p>
            <a:pPr marL="914400" lvl="0" indent="-342900" algn="l" rtl="0">
              <a:lnSpc>
                <a:spcPct val="100000"/>
              </a:lnSpc>
              <a:spcBef>
                <a:spcPts val="0"/>
              </a:spcBef>
              <a:spcAft>
                <a:spcPts val="0"/>
              </a:spcAft>
              <a:buSzPts val="1800"/>
              <a:buAutoNum type="arabicPeriod"/>
            </a:pPr>
            <a:r>
              <a:rPr lang="en" dirty="0"/>
              <a:t>Grab and move </a:t>
            </a:r>
            <a:r>
              <a:rPr lang="en" sz="1400" b="1" dirty="0">
                <a:latin typeface="Open Sans"/>
                <a:ea typeface="Open Sans"/>
                <a:cs typeface="Open Sans"/>
                <a:sym typeface="Open Sans"/>
              </a:rPr>
              <a:t>/Scripts/Control/”wait 1 secs”</a:t>
            </a:r>
            <a:r>
              <a:rPr lang="en" dirty="0"/>
              <a:t> and set under </a:t>
            </a:r>
            <a:r>
              <a:rPr lang="en" sz="1400" b="1" dirty="0">
                <a:latin typeface="Open Sans"/>
                <a:ea typeface="Open Sans"/>
                <a:cs typeface="Open Sans"/>
                <a:sym typeface="Open Sans"/>
              </a:rPr>
              <a:t>“set gpio”</a:t>
            </a:r>
            <a:endParaRPr dirty="0"/>
          </a:p>
          <a:p>
            <a:pPr marL="0" lvl="0" indent="0" algn="l" rtl="0">
              <a:lnSpc>
                <a:spcPct val="100000"/>
              </a:lnSpc>
              <a:spcBef>
                <a:spcPts val="1600"/>
              </a:spcBef>
              <a:spcAft>
                <a:spcPts val="0"/>
              </a:spcAft>
              <a:buNone/>
            </a:pPr>
            <a:r>
              <a:rPr lang="en" dirty="0"/>
              <a:t>C. Run Program by pressing the </a:t>
            </a:r>
            <a:r>
              <a:rPr lang="en" sz="1400" b="1" dirty="0">
                <a:latin typeface="Open Sans"/>
                <a:ea typeface="Open Sans"/>
                <a:cs typeface="Open Sans"/>
                <a:sym typeface="Open Sans"/>
              </a:rPr>
              <a:t>&lt;space bar&gt;</a:t>
            </a:r>
            <a:endParaRPr dirty="0"/>
          </a:p>
          <a:p>
            <a:pPr marL="0" lvl="0" indent="0" algn="l" rtl="0">
              <a:spcBef>
                <a:spcPts val="1600"/>
              </a:spcBef>
              <a:spcAft>
                <a:spcPts val="0"/>
              </a:spcAft>
              <a:buNone/>
            </a:pPr>
            <a:endParaRPr dirty="0"/>
          </a:p>
          <a:p>
            <a:pPr marL="914400" lvl="0" indent="0" algn="l" rtl="0">
              <a:spcBef>
                <a:spcPts val="1600"/>
              </a:spcBef>
              <a:spcAft>
                <a:spcPts val="0"/>
              </a:spcAft>
              <a:buNone/>
            </a:pPr>
            <a:endParaRPr dirty="0"/>
          </a:p>
          <a:p>
            <a:pPr marL="0" lvl="0" indent="0" algn="l" rtl="0">
              <a:spcBef>
                <a:spcPts val="1600"/>
              </a:spcBef>
              <a:spcAft>
                <a:spcPts val="0"/>
              </a:spcAft>
              <a:buNone/>
            </a:pPr>
            <a:r>
              <a:rPr lang="en" dirty="0"/>
              <a:t>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196" name="Google Shape;196;p33"/>
          <p:cNvPicPr preferRelativeResize="0"/>
          <p:nvPr/>
        </p:nvPicPr>
        <p:blipFill>
          <a:blip r:embed="rId3">
            <a:alphaModFix/>
          </a:blip>
          <a:stretch>
            <a:fillRect/>
          </a:stretch>
        </p:blipFill>
        <p:spPr>
          <a:xfrm>
            <a:off x="5495913" y="-12"/>
            <a:ext cx="3648075" cy="239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71250" y="159575"/>
            <a:ext cx="8813400" cy="5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Scratch with a loop</a:t>
            </a:r>
            <a:endParaRPr/>
          </a:p>
        </p:txBody>
      </p:sp>
      <p:sp>
        <p:nvSpPr>
          <p:cNvPr id="202" name="Google Shape;202;p34"/>
          <p:cNvSpPr txBox="1">
            <a:spLocks noGrp="1"/>
          </p:cNvSpPr>
          <p:nvPr>
            <p:ph type="body" idx="1"/>
          </p:nvPr>
        </p:nvSpPr>
        <p:spPr>
          <a:xfrm>
            <a:off x="122400" y="633300"/>
            <a:ext cx="5601600" cy="45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Update Scratch program</a:t>
            </a:r>
            <a:endParaRPr dirty="0"/>
          </a:p>
          <a:p>
            <a:pPr marL="914400" lvl="0" indent="-342900" algn="l" rtl="0">
              <a:spcBef>
                <a:spcPts val="0"/>
              </a:spcBef>
              <a:spcAft>
                <a:spcPts val="0"/>
              </a:spcAft>
              <a:buSzPts val="1800"/>
              <a:buAutoNum type="arabicPeriod"/>
            </a:pPr>
            <a:r>
              <a:rPr lang="en" dirty="0"/>
              <a:t>Grab and disconnect all the set and wait blocks from the event</a:t>
            </a:r>
            <a:endParaRPr dirty="0"/>
          </a:p>
          <a:p>
            <a:pPr marL="914400" lvl="0" indent="-342900" algn="l" rtl="0">
              <a:spcBef>
                <a:spcPts val="0"/>
              </a:spcBef>
              <a:spcAft>
                <a:spcPts val="0"/>
              </a:spcAft>
              <a:buSzPts val="1800"/>
              <a:buAutoNum type="arabicPeriod"/>
            </a:pPr>
            <a:r>
              <a:rPr lang="en" dirty="0"/>
              <a:t>Grab new</a:t>
            </a:r>
            <a:r>
              <a:rPr lang="en" sz="1400" b="1" dirty="0">
                <a:latin typeface="Open Sans"/>
                <a:ea typeface="Open Sans"/>
                <a:cs typeface="Open Sans"/>
                <a:sym typeface="Open Sans"/>
              </a:rPr>
              <a:t> /Scripts/Control/”Repeat”</a:t>
            </a:r>
            <a:r>
              <a:rPr lang="en" dirty="0"/>
              <a:t>   block and set it under</a:t>
            </a:r>
            <a:r>
              <a:rPr lang="en" sz="1400" b="1" dirty="0">
                <a:latin typeface="Open Sans"/>
                <a:ea typeface="Open Sans"/>
                <a:cs typeface="Open Sans"/>
                <a:sym typeface="Open Sans"/>
              </a:rPr>
              <a:t> ‘When Space...”</a:t>
            </a:r>
            <a:endParaRPr sz="1400" b="1" dirty="0">
              <a:latin typeface="Open Sans"/>
              <a:ea typeface="Open Sans"/>
              <a:cs typeface="Open Sans"/>
              <a:sym typeface="Open Sans"/>
            </a:endParaRPr>
          </a:p>
          <a:p>
            <a:pPr marL="914400" lvl="0" indent="-342900" algn="l" rtl="0">
              <a:spcBef>
                <a:spcPts val="0"/>
              </a:spcBef>
              <a:spcAft>
                <a:spcPts val="0"/>
              </a:spcAft>
              <a:buSzPts val="1800"/>
              <a:buAutoNum type="arabicPeriod"/>
            </a:pPr>
            <a:r>
              <a:rPr lang="en" dirty="0"/>
              <a:t>Grab and move all the set and wait blocks and set inside the </a:t>
            </a:r>
            <a:r>
              <a:rPr lang="en" sz="1400" b="1" dirty="0">
                <a:latin typeface="Open Sans"/>
                <a:ea typeface="Open Sans"/>
                <a:cs typeface="Open Sans"/>
                <a:sym typeface="Open Sans"/>
              </a:rPr>
              <a:t>Repeat loop</a:t>
            </a:r>
            <a:endParaRPr dirty="0"/>
          </a:p>
          <a:p>
            <a:pPr marL="0" lvl="0" indent="0" algn="l" rtl="0">
              <a:spcBef>
                <a:spcPts val="1600"/>
              </a:spcBef>
              <a:spcAft>
                <a:spcPts val="0"/>
              </a:spcAft>
              <a:buNone/>
            </a:pPr>
            <a:r>
              <a:rPr lang="en" dirty="0"/>
              <a:t>B. Run the code by pressing the </a:t>
            </a:r>
            <a:r>
              <a:rPr lang="en" sz="1400" b="1" dirty="0">
                <a:latin typeface="Open Sans"/>
                <a:ea typeface="Open Sans"/>
                <a:cs typeface="Open Sans"/>
                <a:sym typeface="Open Sans"/>
              </a:rPr>
              <a:t>&lt;spacebar&gt;</a:t>
            </a:r>
            <a:endParaRPr dirty="0"/>
          </a:p>
          <a:p>
            <a:pPr marL="0" lvl="0" indent="0" algn="l" rtl="0">
              <a:spcBef>
                <a:spcPts val="1600"/>
              </a:spcBef>
              <a:spcAft>
                <a:spcPts val="0"/>
              </a:spcAft>
              <a:buNone/>
            </a:pPr>
            <a:r>
              <a:rPr lang="en" dirty="0"/>
              <a:t>If time, explore changing repeat and wait times, adding cat actions, etc.</a:t>
            </a:r>
          </a:p>
          <a:p>
            <a:pPr marL="0" lvl="0" indent="0" algn="ctr" rtl="0">
              <a:spcBef>
                <a:spcPts val="1600"/>
              </a:spcBef>
              <a:spcAft>
                <a:spcPts val="0"/>
              </a:spcAft>
              <a:buNone/>
            </a:pPr>
            <a:r>
              <a:rPr lang="en-US" dirty="0"/>
              <a:t>Remember to Exit Scratch! – it’s a </a:t>
            </a:r>
            <a:r>
              <a:rPr lang="en-US" dirty="0" err="1"/>
              <a:t>cpu</a:t>
            </a:r>
            <a:r>
              <a:rPr lang="en-US" dirty="0"/>
              <a:t>/interrupt hog!</a:t>
            </a:r>
            <a:endParaRPr dirty="0"/>
          </a:p>
          <a:p>
            <a:pPr marL="0" lvl="0" indent="0" algn="l" rtl="0">
              <a:spcBef>
                <a:spcPts val="1600"/>
              </a:spcBef>
              <a:spcAft>
                <a:spcPts val="0"/>
              </a:spcAft>
              <a:buNone/>
            </a:pPr>
            <a:endParaRPr dirty="0"/>
          </a:p>
          <a:p>
            <a:pPr marL="91440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203" name="Google Shape;203;p34"/>
          <p:cNvPicPr preferRelativeResize="0"/>
          <p:nvPr/>
        </p:nvPicPr>
        <p:blipFill>
          <a:blip r:embed="rId3">
            <a:alphaModFix/>
          </a:blip>
          <a:stretch>
            <a:fillRect/>
          </a:stretch>
        </p:blipFill>
        <p:spPr>
          <a:xfrm>
            <a:off x="5634750" y="295650"/>
            <a:ext cx="3509250" cy="27196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83100" y="11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Python3 - Using the Thonny Python IDE</a:t>
            </a:r>
            <a:endParaRPr/>
          </a:p>
        </p:txBody>
      </p:sp>
      <p:sp>
        <p:nvSpPr>
          <p:cNvPr id="209" name="Google Shape;209;p35"/>
          <p:cNvSpPr txBox="1"/>
          <p:nvPr/>
        </p:nvSpPr>
        <p:spPr>
          <a:xfrm>
            <a:off x="177725" y="748300"/>
            <a:ext cx="8896500" cy="4395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dirty="0">
                <a:solidFill>
                  <a:schemeClr val="dk2"/>
                </a:solidFill>
              </a:rPr>
              <a:t>Open Thonny  (</a:t>
            </a:r>
            <a:r>
              <a:rPr lang="en" sz="1800" b="1" dirty="0">
                <a:solidFill>
                  <a:schemeClr val="dk2"/>
                </a:solidFill>
                <a:latin typeface="Open Sans"/>
                <a:ea typeface="Open Sans"/>
                <a:cs typeface="Open Sans"/>
                <a:sym typeface="Open Sans"/>
              </a:rPr>
              <a:t>Menu/Programming/Thonny Python IDE</a:t>
            </a:r>
            <a:r>
              <a:rPr lang="en" sz="1800" dirty="0">
                <a:solidFill>
                  <a:schemeClr val="dk2"/>
                </a:solidFill>
              </a:rPr>
              <a:t> </a:t>
            </a:r>
            <a:endParaRPr sz="1800" dirty="0">
              <a:solidFill>
                <a:schemeClr val="dk2"/>
              </a:solidFill>
            </a:endParaRPr>
          </a:p>
          <a:p>
            <a:pPr marL="0" lvl="0" indent="457200" algn="l" rtl="0">
              <a:spcBef>
                <a:spcPts val="0"/>
              </a:spcBef>
              <a:spcAft>
                <a:spcPts val="0"/>
              </a:spcAft>
              <a:buNone/>
            </a:pPr>
            <a:r>
              <a:rPr lang="en" sz="1800" dirty="0">
                <a:solidFill>
                  <a:schemeClr val="dk2"/>
                </a:solidFill>
              </a:rPr>
              <a:t>or </a:t>
            </a:r>
            <a:r>
              <a:rPr lang="en" sz="1800" b="1" dirty="0">
                <a:solidFill>
                  <a:schemeClr val="dk2"/>
                </a:solidFill>
                <a:latin typeface="Open Sans"/>
                <a:ea typeface="Open Sans"/>
                <a:cs typeface="Open Sans"/>
                <a:sym typeface="Open Sans"/>
              </a:rPr>
              <a:t>Thonny</a:t>
            </a:r>
            <a:r>
              <a:rPr lang="en" sz="1800" dirty="0">
                <a:solidFill>
                  <a:schemeClr val="dk2"/>
                </a:solidFill>
              </a:rPr>
              <a:t> on command line)</a:t>
            </a:r>
            <a:endParaRPr sz="1800" dirty="0">
              <a:solidFill>
                <a:schemeClr val="dk2"/>
              </a:solidFill>
            </a:endParaRPr>
          </a:p>
          <a:p>
            <a:pPr marL="457200" lvl="0" indent="-342900" algn="l" rtl="0">
              <a:spcBef>
                <a:spcPts val="0"/>
              </a:spcBef>
              <a:spcAft>
                <a:spcPts val="0"/>
              </a:spcAft>
              <a:buClr>
                <a:schemeClr val="dk2"/>
              </a:buClr>
              <a:buSzPts val="1800"/>
              <a:buChar char="●"/>
            </a:pPr>
            <a:r>
              <a:rPr lang="en" sz="1800" dirty="0">
                <a:solidFill>
                  <a:schemeClr val="dk2"/>
                </a:solidFill>
              </a:rPr>
              <a:t>Click on </a:t>
            </a:r>
            <a:r>
              <a:rPr lang="en" sz="1800" b="1" dirty="0">
                <a:solidFill>
                  <a:schemeClr val="dk2"/>
                </a:solidFill>
                <a:latin typeface="Open Sans"/>
                <a:ea typeface="Open Sans"/>
                <a:cs typeface="Open Sans"/>
                <a:sym typeface="Open Sans"/>
              </a:rPr>
              <a:t>New</a:t>
            </a:r>
            <a:r>
              <a:rPr lang="en" sz="1800" dirty="0">
                <a:solidFill>
                  <a:schemeClr val="dk2"/>
                </a:solidFill>
              </a:rPr>
              <a:t> to open a new working area</a:t>
            </a:r>
            <a:endParaRPr sz="1800" dirty="0">
              <a:solidFill>
                <a:schemeClr val="dk2"/>
              </a:solidFill>
            </a:endParaRPr>
          </a:p>
          <a:p>
            <a:pPr marL="457200" lvl="0" indent="-342900" algn="l" rtl="0">
              <a:spcBef>
                <a:spcPts val="0"/>
              </a:spcBef>
              <a:spcAft>
                <a:spcPts val="0"/>
              </a:spcAft>
              <a:buClr>
                <a:schemeClr val="dk2"/>
              </a:buClr>
              <a:buSzPts val="1800"/>
              <a:buChar char="●"/>
            </a:pPr>
            <a:r>
              <a:rPr lang="en" sz="1800" dirty="0">
                <a:solidFill>
                  <a:schemeClr val="dk2"/>
                </a:solidFill>
              </a:rPr>
              <a:t>Enter the following code into the editor (</a:t>
            </a:r>
            <a:r>
              <a:rPr lang="en-US" sz="1800" dirty="0">
                <a:solidFill>
                  <a:schemeClr val="dk2"/>
                </a:solidFill>
              </a:rPr>
              <a:t>type or </a:t>
            </a:r>
            <a:r>
              <a:rPr lang="en" sz="1800" dirty="0">
                <a:solidFill>
                  <a:schemeClr val="dk2"/>
                </a:solidFill>
              </a:rPr>
              <a:t>copy and paste)</a:t>
            </a:r>
            <a:endParaRPr sz="1800" dirty="0">
              <a:solidFill>
                <a:schemeClr val="dk2"/>
              </a:solidFill>
            </a:endParaRPr>
          </a:p>
          <a:p>
            <a:pPr marL="914400" lvl="0" indent="0" algn="l" rtl="0">
              <a:spcBef>
                <a:spcPts val="0"/>
              </a:spcBef>
              <a:spcAft>
                <a:spcPts val="0"/>
              </a:spcAft>
              <a:buNone/>
            </a:pPr>
            <a:r>
              <a:rPr lang="en" b="1" dirty="0">
                <a:latin typeface="Open Sans"/>
                <a:ea typeface="Open Sans"/>
                <a:cs typeface="Open Sans"/>
                <a:sym typeface="Open Sans"/>
              </a:rPr>
              <a:t>import RPi.GPIO as GPIO</a:t>
            </a:r>
            <a:endParaRPr b="1" dirty="0">
              <a:latin typeface="Open Sans"/>
              <a:ea typeface="Open Sans"/>
              <a:cs typeface="Open Sans"/>
              <a:sym typeface="Open Sans"/>
            </a:endParaRPr>
          </a:p>
          <a:p>
            <a:pPr marL="914400" lvl="0" indent="0" algn="l" rtl="0">
              <a:spcBef>
                <a:spcPts val="0"/>
              </a:spcBef>
              <a:spcAft>
                <a:spcPts val="0"/>
              </a:spcAft>
              <a:buNone/>
            </a:pPr>
            <a:r>
              <a:rPr lang="en" b="1" dirty="0">
                <a:latin typeface="Open Sans"/>
                <a:ea typeface="Open Sans"/>
                <a:cs typeface="Open Sans"/>
                <a:sym typeface="Open Sans"/>
              </a:rPr>
              <a:t>import time</a:t>
            </a:r>
            <a:endParaRPr b="1" dirty="0">
              <a:latin typeface="Open Sans"/>
              <a:ea typeface="Open Sans"/>
              <a:cs typeface="Open Sans"/>
              <a:sym typeface="Open Sans"/>
            </a:endParaRPr>
          </a:p>
          <a:p>
            <a:pPr marL="914400" lvl="0" indent="0" algn="l" rtl="0">
              <a:spcBef>
                <a:spcPts val="0"/>
              </a:spcBef>
              <a:spcAft>
                <a:spcPts val="0"/>
              </a:spcAft>
              <a:buNone/>
            </a:pPr>
            <a:r>
              <a:rPr lang="en" b="1" dirty="0">
                <a:latin typeface="Open Sans"/>
                <a:ea typeface="Open Sans"/>
                <a:cs typeface="Open Sans"/>
                <a:sym typeface="Open Sans"/>
              </a:rPr>
              <a:t>GPIO.setmode(GPIO.BCM)  #use BCM pin numbering to match T-Cobbler board.</a:t>
            </a:r>
            <a:endParaRPr b="1" dirty="0">
              <a:latin typeface="Open Sans"/>
              <a:ea typeface="Open Sans"/>
              <a:cs typeface="Open Sans"/>
              <a:sym typeface="Open Sans"/>
            </a:endParaRPr>
          </a:p>
          <a:p>
            <a:pPr marL="914400" lvl="0" indent="0" algn="l" rtl="0">
              <a:spcBef>
                <a:spcPts val="0"/>
              </a:spcBef>
              <a:spcAft>
                <a:spcPts val="0"/>
              </a:spcAft>
              <a:buNone/>
            </a:pPr>
            <a:r>
              <a:rPr lang="en" b="1" dirty="0">
                <a:latin typeface="Open Sans"/>
                <a:ea typeface="Open Sans"/>
                <a:cs typeface="Open Sans"/>
                <a:sym typeface="Open Sans"/>
              </a:rPr>
              <a:t>GPIO.setup(17, GPIO.OUT)</a:t>
            </a:r>
            <a:endParaRPr b="1" dirty="0">
              <a:latin typeface="Open Sans"/>
              <a:ea typeface="Open Sans"/>
              <a:cs typeface="Open Sans"/>
              <a:sym typeface="Open Sans"/>
            </a:endParaRPr>
          </a:p>
          <a:p>
            <a:pPr marL="914400" lvl="0" indent="0" algn="l" rtl="0">
              <a:spcBef>
                <a:spcPts val="0"/>
              </a:spcBef>
              <a:spcAft>
                <a:spcPts val="0"/>
              </a:spcAft>
              <a:buNone/>
            </a:pPr>
            <a:r>
              <a:rPr lang="en" b="1" dirty="0">
                <a:latin typeface="Open Sans"/>
                <a:ea typeface="Open Sans"/>
                <a:cs typeface="Open Sans"/>
                <a:sym typeface="Open Sans"/>
              </a:rPr>
              <a:t>GPIO.output(17,True)</a:t>
            </a:r>
            <a:endParaRPr b="1" dirty="0">
              <a:latin typeface="Open Sans"/>
              <a:ea typeface="Open Sans"/>
              <a:cs typeface="Open Sans"/>
              <a:sym typeface="Open Sans"/>
            </a:endParaRPr>
          </a:p>
          <a:p>
            <a:pPr marL="914400" lvl="0" indent="0" algn="l" rtl="0">
              <a:spcBef>
                <a:spcPts val="0"/>
              </a:spcBef>
              <a:spcAft>
                <a:spcPts val="0"/>
              </a:spcAft>
              <a:buNone/>
            </a:pPr>
            <a:r>
              <a:rPr lang="en" b="1" dirty="0">
                <a:latin typeface="Open Sans"/>
                <a:ea typeface="Open Sans"/>
                <a:cs typeface="Open Sans"/>
                <a:sym typeface="Open Sans"/>
              </a:rPr>
              <a:t>print("On")</a:t>
            </a:r>
            <a:endParaRPr b="1" dirty="0">
              <a:latin typeface="Open Sans"/>
              <a:ea typeface="Open Sans"/>
              <a:cs typeface="Open Sans"/>
              <a:sym typeface="Open Sans"/>
            </a:endParaRPr>
          </a:p>
          <a:p>
            <a:pPr marL="914400" lvl="0" indent="0" algn="l" rtl="0">
              <a:spcBef>
                <a:spcPts val="0"/>
              </a:spcBef>
              <a:spcAft>
                <a:spcPts val="0"/>
              </a:spcAft>
              <a:buNone/>
            </a:pPr>
            <a:r>
              <a:rPr lang="en" b="1" dirty="0">
                <a:latin typeface="Open Sans"/>
                <a:ea typeface="Open Sans"/>
                <a:cs typeface="Open Sans"/>
                <a:sym typeface="Open Sans"/>
              </a:rPr>
              <a:t>time.sleep(5)</a:t>
            </a:r>
            <a:endParaRPr b="1" dirty="0">
              <a:latin typeface="Open Sans"/>
              <a:ea typeface="Open Sans"/>
              <a:cs typeface="Open Sans"/>
              <a:sym typeface="Open Sans"/>
            </a:endParaRPr>
          </a:p>
          <a:p>
            <a:pPr marL="914400" lvl="0" indent="0" algn="l" rtl="0">
              <a:spcBef>
                <a:spcPts val="0"/>
              </a:spcBef>
              <a:spcAft>
                <a:spcPts val="0"/>
              </a:spcAft>
              <a:buNone/>
            </a:pPr>
            <a:r>
              <a:rPr lang="en" b="1" dirty="0">
                <a:latin typeface="Open Sans"/>
                <a:ea typeface="Open Sans"/>
                <a:cs typeface="Open Sans"/>
                <a:sym typeface="Open Sans"/>
              </a:rPr>
              <a:t>GPIO.output(17,False)</a:t>
            </a:r>
            <a:endParaRPr b="1" dirty="0">
              <a:latin typeface="Open Sans"/>
              <a:ea typeface="Open Sans"/>
              <a:cs typeface="Open Sans"/>
              <a:sym typeface="Open Sans"/>
            </a:endParaRPr>
          </a:p>
          <a:p>
            <a:pPr marL="914400" lvl="0" indent="0" algn="l" rtl="0">
              <a:spcBef>
                <a:spcPts val="0"/>
              </a:spcBef>
              <a:spcAft>
                <a:spcPts val="0"/>
              </a:spcAft>
              <a:buNone/>
            </a:pPr>
            <a:r>
              <a:rPr lang="en" b="1" dirty="0">
                <a:latin typeface="Open Sans"/>
                <a:ea typeface="Open Sans"/>
                <a:cs typeface="Open Sans"/>
                <a:sym typeface="Open Sans"/>
              </a:rPr>
              <a:t>print("Off")</a:t>
            </a:r>
            <a:endParaRPr b="1" dirty="0">
              <a:latin typeface="Open Sans"/>
              <a:ea typeface="Open Sans"/>
              <a:cs typeface="Open Sans"/>
              <a:sym typeface="Open Sans"/>
            </a:endParaRPr>
          </a:p>
          <a:p>
            <a:pPr marL="914400" lvl="0" indent="0" algn="l" rtl="0">
              <a:spcBef>
                <a:spcPts val="0"/>
              </a:spcBef>
              <a:spcAft>
                <a:spcPts val="0"/>
              </a:spcAft>
              <a:buNone/>
            </a:pPr>
            <a:r>
              <a:rPr lang="en" b="1" dirty="0">
                <a:latin typeface="Open Sans"/>
                <a:ea typeface="Open Sans"/>
                <a:cs typeface="Open Sans"/>
                <a:sym typeface="Open Sans"/>
              </a:rPr>
              <a:t>GPIO.setup(17, GPIO.IN)  #resets pin to avoid error messages </a:t>
            </a:r>
            <a:endParaRPr b="1" dirty="0">
              <a:latin typeface="Open Sans"/>
              <a:ea typeface="Open Sans"/>
              <a:cs typeface="Open Sans"/>
              <a:sym typeface="Open Sans"/>
            </a:endParaRPr>
          </a:p>
          <a:p>
            <a:pPr marL="457200" lvl="0" indent="-317500" algn="l" rtl="0">
              <a:spcBef>
                <a:spcPts val="0"/>
              </a:spcBef>
              <a:spcAft>
                <a:spcPts val="0"/>
              </a:spcAft>
              <a:buSzPts val="1400"/>
              <a:buFont typeface="Courier New"/>
              <a:buChar char="●"/>
            </a:pPr>
            <a:r>
              <a:rPr lang="en" sz="1800" dirty="0">
                <a:solidFill>
                  <a:schemeClr val="dk2"/>
                </a:solidFill>
              </a:rPr>
              <a:t>Click on the </a:t>
            </a:r>
            <a:r>
              <a:rPr lang="en" b="1" dirty="0">
                <a:latin typeface="Open Sans"/>
                <a:ea typeface="Open Sans"/>
                <a:cs typeface="Open Sans"/>
                <a:sym typeface="Open Sans"/>
              </a:rPr>
              <a:t>Run</a:t>
            </a:r>
            <a:r>
              <a:rPr lang="en" sz="1800" dirty="0">
                <a:solidFill>
                  <a:schemeClr val="dk2"/>
                </a:solidFill>
              </a:rPr>
              <a:t> icon to run the program (give it a name on the first run)</a:t>
            </a:r>
            <a:endParaRPr sz="1800" dirty="0"/>
          </a:p>
          <a:p>
            <a:pPr marL="0" lvl="0" indent="0" algn="l" rtl="0">
              <a:spcBef>
                <a:spcPts val="0"/>
              </a:spcBef>
              <a:spcAft>
                <a:spcPts val="0"/>
              </a:spcAft>
              <a:buNone/>
            </a:pPr>
            <a:endParaRPr sz="1800" dirty="0"/>
          </a:p>
          <a:p>
            <a:pPr marL="0" lvl="0" indent="0" algn="ctr" rtl="0">
              <a:spcBef>
                <a:spcPts val="0"/>
              </a:spcBef>
              <a:spcAft>
                <a:spcPts val="0"/>
              </a:spcAft>
              <a:buNone/>
            </a:pPr>
            <a:r>
              <a:rPr lang="en" sz="1800" dirty="0"/>
              <a:t>Note: In Python, </a:t>
            </a:r>
            <a:r>
              <a:rPr lang="en-US" sz="1800" dirty="0"/>
              <a:t>The </a:t>
            </a:r>
            <a:r>
              <a:rPr lang="en" sz="1800" dirty="0"/>
              <a:t>“#” delimiter marks the rest of the line to be ig</a:t>
            </a:r>
            <a:r>
              <a:rPr lang="en-US" sz="1800" dirty="0"/>
              <a:t>n</a:t>
            </a:r>
            <a:r>
              <a:rPr lang="en" sz="1800" dirty="0"/>
              <a:t>ored, </a:t>
            </a:r>
            <a:r>
              <a:rPr lang="en-US" sz="1800" dirty="0"/>
              <a:t>it doesn’t </a:t>
            </a:r>
            <a:r>
              <a:rPr lang="en" sz="1800" dirty="0"/>
              <a:t> interpret the following </a:t>
            </a:r>
            <a:r>
              <a:rPr lang="en-US" sz="1800" dirty="0"/>
              <a:t>test.</a:t>
            </a:r>
            <a:endParaRPr sz="1800" dirty="0"/>
          </a:p>
          <a:p>
            <a:pPr marL="0" lvl="0" indent="0" algn="l" rtl="0">
              <a:spcBef>
                <a:spcPts val="0"/>
              </a:spcBef>
              <a:spcAft>
                <a:spcPts val="0"/>
              </a:spcAft>
              <a:buNone/>
            </a:pPr>
            <a:endParaRPr dirty="0">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156275" y="145375"/>
            <a:ext cx="1846800" cy="3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loop and function</a:t>
            </a:r>
            <a:endParaRPr/>
          </a:p>
          <a:p>
            <a:pPr marL="0" lvl="0" indent="0" algn="l" rtl="0">
              <a:spcBef>
                <a:spcPts val="0"/>
              </a:spcBef>
              <a:spcAft>
                <a:spcPts val="0"/>
              </a:spcAft>
              <a:buNone/>
            </a:pPr>
            <a:r>
              <a:rPr lang="en"/>
              <a:t>example</a:t>
            </a:r>
            <a:endParaRPr/>
          </a:p>
          <a:p>
            <a:pPr marL="0" lvl="0" indent="0" algn="l" rtl="0">
              <a:spcBef>
                <a:spcPts val="0"/>
              </a:spcBef>
              <a:spcAft>
                <a:spcPts val="0"/>
              </a:spcAft>
              <a:buNone/>
            </a:pPr>
            <a:endParaRPr/>
          </a:p>
        </p:txBody>
      </p:sp>
      <p:sp>
        <p:nvSpPr>
          <p:cNvPr id="215" name="Google Shape;215;p36"/>
          <p:cNvSpPr txBox="1"/>
          <p:nvPr/>
        </p:nvSpPr>
        <p:spPr>
          <a:xfrm>
            <a:off x="83100" y="4008950"/>
            <a:ext cx="1846800" cy="10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Remember:</a:t>
            </a:r>
            <a:endParaRPr sz="1800" dirty="0"/>
          </a:p>
          <a:p>
            <a:pPr marL="0" lvl="0" indent="0" algn="l" rtl="0">
              <a:spcBef>
                <a:spcPts val="0"/>
              </a:spcBef>
              <a:spcAft>
                <a:spcPts val="0"/>
              </a:spcAft>
              <a:buNone/>
            </a:pPr>
            <a:r>
              <a:rPr lang="en" sz="1800" b="1" dirty="0"/>
              <a:t>Indentation is important!</a:t>
            </a:r>
            <a:endParaRPr sz="1800" b="1" dirty="0"/>
          </a:p>
        </p:txBody>
      </p:sp>
      <p:sp>
        <p:nvSpPr>
          <p:cNvPr id="216" name="Google Shape;216;p36"/>
          <p:cNvSpPr txBox="1"/>
          <p:nvPr/>
        </p:nvSpPr>
        <p:spPr>
          <a:xfrm>
            <a:off x="2003075" y="0"/>
            <a:ext cx="7140925" cy="50448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/user/bin/python3</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import RPi.GPIO as GPIO  </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import time</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GPIO.setmode(GPIO.BCM) # use BCM pin numbering to match T-Cobbler board.</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GPIO.setup(17, GPIO.OUT) # use GPIO 17 to connect the LED</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blink count times, delay starts at pauseStart seconds, wait ramp second less each loop</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def BlinkRampDown(count,pauseStart, ramp):</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print("Loops:",count, "Delay at start:", pauseStart, "Ramp:", ramp)</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pause = pauseStart</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for i in range(0,count):</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GPIO.output(17,True)  </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time.sleep(pause)</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GPIO.output(17,False)</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time.sleep(pause)</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pause = pause - ramp</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if (pause &lt;= 0):</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pause = 0</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 Experiment with various calls</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BlinkRampDown(10,1,0.1)   </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BlinkRampDown(20,0.25,0.015)</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BlinkRampDown(10,0.25,-0.1)</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dirty="0">
                <a:latin typeface="Open Sans"/>
                <a:ea typeface="Open Sans"/>
                <a:cs typeface="Open Sans"/>
                <a:sym typeface="Open Sans"/>
              </a:rPr>
              <a:t>GPIO.setup(17, GPIO.IN) #resets pin to avoid error messages</a:t>
            </a: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b="1" dirty="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311700" y="207025"/>
            <a:ext cx="852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Adding/Wiring a Button</a:t>
            </a:r>
            <a:endParaRPr/>
          </a:p>
        </p:txBody>
      </p:sp>
      <p:sp>
        <p:nvSpPr>
          <p:cNvPr id="222" name="Google Shape;222;p37"/>
          <p:cNvSpPr txBox="1">
            <a:spLocks noGrp="1"/>
          </p:cNvSpPr>
          <p:nvPr>
            <p:ph type="body" idx="1"/>
          </p:nvPr>
        </p:nvSpPr>
        <p:spPr>
          <a:xfrm>
            <a:off x="237600" y="748225"/>
            <a:ext cx="8791200" cy="1079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Leave your LED set up, we’re going to keep using it</a:t>
            </a:r>
            <a:endParaRPr dirty="0"/>
          </a:p>
          <a:p>
            <a:pPr marL="457200" lvl="0" indent="-342900" algn="l" rtl="0">
              <a:spcBef>
                <a:spcPts val="0"/>
              </a:spcBef>
              <a:spcAft>
                <a:spcPts val="0"/>
              </a:spcAft>
              <a:buSzPts val="1800"/>
              <a:buChar char="●"/>
            </a:pPr>
            <a:r>
              <a:rPr lang="en" dirty="0"/>
              <a:t>Add a Button and connect one side to Pin 12 (GPIO18) </a:t>
            </a:r>
            <a:endParaRPr dirty="0"/>
          </a:p>
          <a:p>
            <a:pPr lvl="0"/>
            <a:r>
              <a:rPr lang="en" dirty="0"/>
              <a:t>Add a 330 ohm Resistor between the other leg of the button and Pin 2 (5 volts)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223" name="Google Shape;223;p37"/>
          <p:cNvPicPr preferRelativeResize="0"/>
          <p:nvPr/>
        </p:nvPicPr>
        <p:blipFill rotWithShape="1">
          <a:blip r:embed="rId3">
            <a:alphaModFix/>
          </a:blip>
          <a:srcRect r="36716" b="5347"/>
          <a:stretch/>
        </p:blipFill>
        <p:spPr>
          <a:xfrm>
            <a:off x="778075" y="1969925"/>
            <a:ext cx="6323298" cy="3315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50825" y="-73175"/>
            <a:ext cx="8708400" cy="5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Scratch Button Reader</a:t>
            </a:r>
            <a:endParaRPr/>
          </a:p>
        </p:txBody>
      </p:sp>
      <p:sp>
        <p:nvSpPr>
          <p:cNvPr id="229" name="Google Shape;229;p38"/>
          <p:cNvSpPr txBox="1">
            <a:spLocks noGrp="1"/>
          </p:cNvSpPr>
          <p:nvPr>
            <p:ph type="body" idx="1"/>
          </p:nvPr>
        </p:nvSpPr>
        <p:spPr>
          <a:xfrm>
            <a:off x="177725" y="495925"/>
            <a:ext cx="4923900" cy="4549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Open Scratch2 (</a:t>
            </a:r>
            <a:r>
              <a:rPr lang="en" sz="1400" b="1"/>
              <a:t>Menu-&gt;Programming-&gt;Scratch2</a:t>
            </a:r>
            <a:r>
              <a:rPr lang="en"/>
              <a:t>)</a:t>
            </a:r>
            <a:endParaRPr/>
          </a:p>
          <a:p>
            <a:pPr marL="457200" lvl="0" indent="-342900" algn="l" rtl="0">
              <a:spcBef>
                <a:spcPts val="0"/>
              </a:spcBef>
              <a:spcAft>
                <a:spcPts val="0"/>
              </a:spcAft>
              <a:buSzPts val="1800"/>
              <a:buAutoNum type="arabicPeriod"/>
            </a:pPr>
            <a:r>
              <a:rPr lang="en"/>
              <a:t>B. Create Scratch program</a:t>
            </a:r>
            <a:endParaRPr/>
          </a:p>
          <a:p>
            <a:pPr marL="914400" lvl="1" indent="-317500" algn="l" rtl="0">
              <a:spcBef>
                <a:spcPts val="0"/>
              </a:spcBef>
              <a:spcAft>
                <a:spcPts val="0"/>
              </a:spcAft>
              <a:buSzPts val="1400"/>
              <a:buAutoNum type="alphaLcPeriod"/>
            </a:pPr>
            <a:r>
              <a:rPr lang="en" b="1"/>
              <a:t>Event/when flag clicked</a:t>
            </a:r>
            <a:endParaRPr b="1"/>
          </a:p>
          <a:p>
            <a:pPr marL="914400" lvl="1" indent="-317500" algn="l" rtl="0">
              <a:spcBef>
                <a:spcPts val="0"/>
              </a:spcBef>
              <a:spcAft>
                <a:spcPts val="0"/>
              </a:spcAft>
              <a:buSzPts val="1400"/>
              <a:buAutoNum type="alphaLcPeriod"/>
            </a:pPr>
            <a:r>
              <a:rPr lang="en" b="1"/>
              <a:t>Control/loop forever</a:t>
            </a:r>
            <a:r>
              <a:rPr lang="en"/>
              <a:t> under when</a:t>
            </a:r>
            <a:endParaRPr/>
          </a:p>
          <a:p>
            <a:pPr marL="914400" lvl="1" indent="-317500" algn="l" rtl="0">
              <a:spcBef>
                <a:spcPts val="0"/>
              </a:spcBef>
              <a:spcAft>
                <a:spcPts val="0"/>
              </a:spcAft>
              <a:buSzPts val="1400"/>
              <a:buAutoNum type="alphaLcPeriod"/>
            </a:pPr>
            <a:r>
              <a:rPr lang="en"/>
              <a:t>Put </a:t>
            </a:r>
            <a:r>
              <a:rPr lang="en" b="1"/>
              <a:t>control if-else</a:t>
            </a:r>
            <a:r>
              <a:rPr lang="en"/>
              <a:t> in </a:t>
            </a:r>
            <a:r>
              <a:rPr lang="en" b="1"/>
              <a:t>forever</a:t>
            </a:r>
            <a:r>
              <a:rPr lang="en"/>
              <a:t> loop</a:t>
            </a:r>
            <a:endParaRPr/>
          </a:p>
          <a:p>
            <a:pPr marL="914400" lvl="1" indent="-317500" algn="l" rtl="0">
              <a:spcBef>
                <a:spcPts val="0"/>
              </a:spcBef>
              <a:spcAft>
                <a:spcPts val="0"/>
              </a:spcAft>
              <a:buSzPts val="1400"/>
              <a:buAutoNum type="alphaLcPeriod"/>
            </a:pPr>
            <a:r>
              <a:rPr lang="en" b="1"/>
              <a:t>If</a:t>
            </a:r>
            <a:r>
              <a:rPr lang="en"/>
              <a:t> condition</a:t>
            </a:r>
            <a:r>
              <a:rPr lang="en" b="1"/>
              <a:t> &lt;More/GPIO 18&gt; is high</a:t>
            </a:r>
            <a:r>
              <a:rPr lang="en"/>
              <a:t> then</a:t>
            </a:r>
            <a:endParaRPr/>
          </a:p>
          <a:p>
            <a:pPr marL="914400" lvl="1" indent="-317500" algn="l" rtl="0">
              <a:spcBef>
                <a:spcPts val="0"/>
              </a:spcBef>
              <a:spcAft>
                <a:spcPts val="0"/>
              </a:spcAft>
              <a:buSzPts val="1400"/>
              <a:buAutoNum type="alphaLcPeriod"/>
            </a:pPr>
            <a:r>
              <a:rPr lang="en"/>
              <a:t>Inside then: </a:t>
            </a:r>
            <a:endParaRPr/>
          </a:p>
          <a:p>
            <a:pPr marL="1371600" lvl="2" indent="-317500" algn="l" rtl="0">
              <a:spcBef>
                <a:spcPts val="0"/>
              </a:spcBef>
              <a:spcAft>
                <a:spcPts val="0"/>
              </a:spcAft>
              <a:buSzPts val="1400"/>
              <a:buAutoNum type="romanLcPeriod"/>
            </a:pPr>
            <a:r>
              <a:rPr lang="en" b="1"/>
              <a:t>Set gpio 17 to output.high</a:t>
            </a:r>
            <a:endParaRPr b="1"/>
          </a:p>
          <a:p>
            <a:pPr marL="1371600" lvl="2" indent="-317500" algn="l" rtl="0">
              <a:spcBef>
                <a:spcPts val="0"/>
              </a:spcBef>
              <a:spcAft>
                <a:spcPts val="0"/>
              </a:spcAft>
              <a:buSzPts val="1400"/>
              <a:buAutoNum type="romanLcPeriod"/>
            </a:pPr>
            <a:r>
              <a:rPr lang="en" b="1"/>
              <a:t>Move 10 steps</a:t>
            </a:r>
            <a:endParaRPr b="1"/>
          </a:p>
          <a:p>
            <a:pPr marL="1371600" lvl="2" indent="-317500" algn="l" rtl="0">
              <a:spcBef>
                <a:spcPts val="0"/>
              </a:spcBef>
              <a:spcAft>
                <a:spcPts val="0"/>
              </a:spcAft>
              <a:buSzPts val="1400"/>
              <a:buAutoNum type="romanLcPeriod"/>
            </a:pPr>
            <a:r>
              <a:rPr lang="en" b="1"/>
              <a:t>Next costume</a:t>
            </a:r>
            <a:endParaRPr b="1"/>
          </a:p>
          <a:p>
            <a:pPr marL="914400" lvl="1" indent="-317500" algn="l" rtl="0">
              <a:spcBef>
                <a:spcPts val="0"/>
              </a:spcBef>
              <a:spcAft>
                <a:spcPts val="0"/>
              </a:spcAft>
              <a:buSzPts val="1400"/>
              <a:buAutoNum type="alphaLcPeriod"/>
            </a:pPr>
            <a:r>
              <a:rPr lang="en"/>
              <a:t>Inside else</a:t>
            </a:r>
            <a:endParaRPr/>
          </a:p>
          <a:p>
            <a:pPr marL="1371600" marR="0" lvl="2" indent="-317500" algn="l" rtl="0">
              <a:lnSpc>
                <a:spcPct val="115000"/>
              </a:lnSpc>
              <a:spcBef>
                <a:spcPts val="0"/>
              </a:spcBef>
              <a:spcAft>
                <a:spcPts val="0"/>
              </a:spcAft>
              <a:buSzPts val="1400"/>
              <a:buAutoNum type="romanLcPeriod"/>
            </a:pPr>
            <a:r>
              <a:rPr lang="en" b="1"/>
              <a:t>Set gpio 17 to output.low</a:t>
            </a:r>
            <a:endParaRPr b="1"/>
          </a:p>
          <a:p>
            <a:pPr marL="1371600" marR="0" lvl="2" indent="-317500" algn="l" rtl="0">
              <a:lnSpc>
                <a:spcPct val="115000"/>
              </a:lnSpc>
              <a:spcBef>
                <a:spcPts val="0"/>
              </a:spcBef>
              <a:spcAft>
                <a:spcPts val="0"/>
              </a:spcAft>
              <a:buSzPts val="1400"/>
              <a:buAutoNum type="romanLcPeriod"/>
            </a:pPr>
            <a:r>
              <a:rPr lang="en" b="1"/>
              <a:t>Go to x:0 y:0</a:t>
            </a:r>
            <a:endParaRPr b="1"/>
          </a:p>
          <a:p>
            <a:pPr marL="457200" lvl="0" indent="-342900" algn="l" rtl="0">
              <a:spcBef>
                <a:spcPts val="0"/>
              </a:spcBef>
              <a:spcAft>
                <a:spcPts val="0"/>
              </a:spcAft>
              <a:buSzPts val="1800"/>
              <a:buAutoNum type="arabicPeriod"/>
            </a:pPr>
            <a:r>
              <a:rPr lang="en"/>
              <a:t>Run the program by clicking on the flag</a:t>
            </a:r>
            <a:endParaRPr/>
          </a:p>
          <a:p>
            <a:pPr marL="457200" lvl="0" indent="-342900" algn="l" rtl="0">
              <a:spcBef>
                <a:spcPts val="0"/>
              </a:spcBef>
              <a:spcAft>
                <a:spcPts val="0"/>
              </a:spcAft>
              <a:buSzPts val="1800"/>
              <a:buAutoNum type="arabicPeriod"/>
            </a:pPr>
            <a:r>
              <a:rPr lang="en"/>
              <a:t>Press the button to see it work</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30" name="Google Shape;230;p38"/>
          <p:cNvPicPr preferRelativeResize="0"/>
          <p:nvPr/>
        </p:nvPicPr>
        <p:blipFill>
          <a:blip r:embed="rId3">
            <a:alphaModFix/>
          </a:blip>
          <a:stretch>
            <a:fillRect/>
          </a:stretch>
        </p:blipFill>
        <p:spPr>
          <a:xfrm>
            <a:off x="5640548" y="141950"/>
            <a:ext cx="3367675" cy="3813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124025" y="0"/>
            <a:ext cx="8708400" cy="5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Button Reader</a:t>
            </a:r>
            <a:endParaRPr/>
          </a:p>
        </p:txBody>
      </p:sp>
      <p:sp>
        <p:nvSpPr>
          <p:cNvPr id="236" name="Google Shape;236;p39"/>
          <p:cNvSpPr txBox="1">
            <a:spLocks noGrp="1"/>
          </p:cNvSpPr>
          <p:nvPr>
            <p:ph type="body" idx="1"/>
          </p:nvPr>
        </p:nvSpPr>
        <p:spPr>
          <a:xfrm>
            <a:off x="217925" y="519600"/>
            <a:ext cx="8520600" cy="46803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import RPi.GPIO as GPIO</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import time</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GPIO.setmode(GPIO.BCM)  #use BCM pin numbering to match T-Cobbler board.</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 Set GPIO18 as an input pin and set initial value to be pulled low (off)</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GPIO.setup(18, GPIO.IN, pull_up_down=GPIO.PUD_DOWN) </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     </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GPIO.setup(17, GPIO.OUT) # our LED is still connected to GPIO 17</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GPIO.output(17,False)    # Turn the LEd off if it’s on</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while True:              # Run forever</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    if GPIO.input(18) == GPIO.HIGH:</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        print("Button was pushed!")</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        GPIO.output(17,True)</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    else:</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        GPIO.output(17,False)</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GPIO.setup(17, GPIO.IN)  #resets pin to avoid error messages</a:t>
            </a:r>
            <a:endParaRPr sz="1400" b="1">
              <a:solidFill>
                <a:schemeClr val="dk1"/>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endParaRPr sz="1400">
              <a:solidFill>
                <a:schemeClr val="dk1"/>
              </a:solidFill>
              <a:latin typeface="Courier New"/>
              <a:ea typeface="Courier New"/>
              <a:cs typeface="Courier New"/>
              <a:sym typeface="Courier New"/>
            </a:endParaRPr>
          </a:p>
          <a:p>
            <a:pPr marL="457200" lvl="0" indent="0" algn="l" rtl="0">
              <a:lnSpc>
                <a:spcPct val="100000"/>
              </a:lnSpc>
              <a:spcBef>
                <a:spcPts val="0"/>
              </a:spcBef>
              <a:spcAft>
                <a:spcPts val="0"/>
              </a:spcAft>
              <a:buClr>
                <a:schemeClr val="dk1"/>
              </a:buClr>
              <a:buSzPts val="1100"/>
              <a:buFont typeface="Arial"/>
              <a:buNone/>
            </a:pPr>
            <a:endParaRPr sz="1400">
              <a:solidFill>
                <a:schemeClr val="dk1"/>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124025" y="0"/>
            <a:ext cx="8708400" cy="5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Stepper Motor Setup</a:t>
            </a:r>
            <a:endParaRPr/>
          </a:p>
        </p:txBody>
      </p:sp>
      <p:sp>
        <p:nvSpPr>
          <p:cNvPr id="242" name="Google Shape;242;p40"/>
          <p:cNvSpPr txBox="1">
            <a:spLocks noGrp="1"/>
          </p:cNvSpPr>
          <p:nvPr>
            <p:ph type="body" idx="1"/>
          </p:nvPr>
        </p:nvSpPr>
        <p:spPr>
          <a:xfrm>
            <a:off x="217925" y="435400"/>
            <a:ext cx="3833700" cy="4658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Stepper Motor 28BYJ-48</a:t>
            </a:r>
            <a:endParaRPr/>
          </a:p>
          <a:p>
            <a:pPr marL="457200" marR="0" lvl="0" indent="-342900" algn="l" rtl="0">
              <a:lnSpc>
                <a:spcPct val="115000"/>
              </a:lnSpc>
              <a:spcBef>
                <a:spcPts val="0"/>
              </a:spcBef>
              <a:spcAft>
                <a:spcPts val="0"/>
              </a:spcAft>
              <a:buSzPts val="1800"/>
              <a:buChar char="●"/>
            </a:pPr>
            <a:r>
              <a:rPr lang="en"/>
              <a:t>Stepper Controller Board</a:t>
            </a:r>
            <a:endParaRPr/>
          </a:p>
          <a:p>
            <a:pPr marL="857250" marR="0" lvl="1" indent="-374650" algn="l" rtl="0">
              <a:lnSpc>
                <a:spcPct val="115000"/>
              </a:lnSpc>
              <a:spcBef>
                <a:spcPts val="0"/>
              </a:spcBef>
              <a:spcAft>
                <a:spcPts val="0"/>
              </a:spcAft>
              <a:buSzPts val="1400"/>
              <a:buChar char="○"/>
            </a:pPr>
            <a:r>
              <a:rPr lang="en"/>
              <a:t>IC ULN2003APG</a:t>
            </a:r>
            <a:endParaRPr/>
          </a:p>
          <a:p>
            <a:pPr marL="857250" marR="0" lvl="1" indent="-374650" algn="l" rtl="0">
              <a:lnSpc>
                <a:spcPct val="115000"/>
              </a:lnSpc>
              <a:spcBef>
                <a:spcPts val="0"/>
              </a:spcBef>
              <a:spcAft>
                <a:spcPts val="0"/>
              </a:spcAft>
              <a:buSzPts val="1400"/>
              <a:buChar char="○"/>
            </a:pPr>
            <a:r>
              <a:rPr lang="en"/>
              <a:t>4 clear LEDS </a:t>
            </a:r>
            <a:endParaRPr/>
          </a:p>
          <a:p>
            <a:pPr marL="857250" marR="0" lvl="1" indent="-374650" algn="l" rtl="0">
              <a:lnSpc>
                <a:spcPct val="115000"/>
              </a:lnSpc>
              <a:spcBef>
                <a:spcPts val="0"/>
              </a:spcBef>
              <a:spcAft>
                <a:spcPts val="0"/>
              </a:spcAft>
              <a:buSzPts val="1400"/>
              <a:buChar char="○"/>
            </a:pPr>
            <a:r>
              <a:rPr lang="en"/>
              <a:t>White 5 pin connector</a:t>
            </a:r>
            <a:endParaRPr/>
          </a:p>
          <a:p>
            <a:pPr marL="857250" marR="0" lvl="1" indent="-374650" algn="l" rtl="0">
              <a:lnSpc>
                <a:spcPct val="115000"/>
              </a:lnSpc>
              <a:spcBef>
                <a:spcPts val="0"/>
              </a:spcBef>
              <a:spcAft>
                <a:spcPts val="0"/>
              </a:spcAft>
              <a:buSzPts val="1400"/>
              <a:buChar char="○"/>
            </a:pPr>
            <a:r>
              <a:rPr lang="en"/>
              <a:t>IN1 to IN7</a:t>
            </a:r>
            <a:endParaRPr/>
          </a:p>
          <a:p>
            <a:pPr marL="857250" marR="0" lvl="1" indent="-374650" algn="l" rtl="0">
              <a:lnSpc>
                <a:spcPct val="115000"/>
              </a:lnSpc>
              <a:spcBef>
                <a:spcPts val="0"/>
              </a:spcBef>
              <a:spcAft>
                <a:spcPts val="0"/>
              </a:spcAft>
              <a:buSzPts val="1400"/>
              <a:buChar char="○"/>
            </a:pPr>
            <a:r>
              <a:rPr lang="en"/>
              <a:t>Power - and + (5--12V)</a:t>
            </a:r>
            <a:endParaRPr/>
          </a:p>
          <a:p>
            <a:pPr marL="0" marR="0" lvl="0" indent="0" algn="l" rtl="0">
              <a:lnSpc>
                <a:spcPct val="115000"/>
              </a:lnSpc>
              <a:spcBef>
                <a:spcPts val="1600"/>
              </a:spcBef>
              <a:spcAft>
                <a:spcPts val="0"/>
              </a:spcAft>
              <a:buNone/>
            </a:pPr>
            <a:r>
              <a:rPr lang="en"/>
              <a:t>Plug white 5 pin cable from Motor to controller</a:t>
            </a:r>
            <a:endParaRPr/>
          </a:p>
          <a:p>
            <a:pPr marL="457200" marR="0" lvl="0" indent="-342900" algn="l" rtl="0">
              <a:lnSpc>
                <a:spcPct val="115000"/>
              </a:lnSpc>
              <a:spcBef>
                <a:spcPts val="1600"/>
              </a:spcBef>
              <a:spcAft>
                <a:spcPts val="0"/>
              </a:spcAft>
              <a:buSzPts val="1800"/>
              <a:buAutoNum type="arabicPeriod"/>
            </a:pPr>
            <a:r>
              <a:rPr lang="en"/>
              <a:t>Connect IN1 to GPIO 5 </a:t>
            </a:r>
            <a:endParaRPr/>
          </a:p>
          <a:p>
            <a:pPr marL="457200" marR="0" lvl="0" indent="-342900" algn="l" rtl="0">
              <a:lnSpc>
                <a:spcPct val="115000"/>
              </a:lnSpc>
              <a:spcBef>
                <a:spcPts val="0"/>
              </a:spcBef>
              <a:spcAft>
                <a:spcPts val="0"/>
              </a:spcAft>
              <a:buSzPts val="1800"/>
              <a:buAutoNum type="arabicPeriod"/>
            </a:pPr>
            <a:r>
              <a:rPr lang="en"/>
              <a:t>Connect IN2 to GPIO 6</a:t>
            </a:r>
            <a:endParaRPr/>
          </a:p>
          <a:p>
            <a:pPr marL="457200" marR="0" lvl="0" indent="-342900" algn="l" rtl="0">
              <a:lnSpc>
                <a:spcPct val="115000"/>
              </a:lnSpc>
              <a:spcBef>
                <a:spcPts val="0"/>
              </a:spcBef>
              <a:spcAft>
                <a:spcPts val="0"/>
              </a:spcAft>
              <a:buSzPts val="1800"/>
              <a:buAutoNum type="arabicPeriod"/>
            </a:pPr>
            <a:r>
              <a:rPr lang="en"/>
              <a:t>Connect IN3 to GPIO 13</a:t>
            </a:r>
            <a:endParaRPr/>
          </a:p>
          <a:p>
            <a:pPr marL="457200" marR="0" lvl="0" indent="-342900" algn="l" rtl="0">
              <a:lnSpc>
                <a:spcPct val="115000"/>
              </a:lnSpc>
              <a:spcBef>
                <a:spcPts val="0"/>
              </a:spcBef>
              <a:spcAft>
                <a:spcPts val="0"/>
              </a:spcAft>
              <a:buSzPts val="1800"/>
              <a:buAutoNum type="arabicPeriod"/>
            </a:pPr>
            <a:r>
              <a:rPr lang="en"/>
              <a:t>Connect IN4 to GPIO 19</a:t>
            </a:r>
            <a:endParaRPr/>
          </a:p>
        </p:txBody>
      </p:sp>
      <p:pic>
        <p:nvPicPr>
          <p:cNvPr id="243" name="Google Shape;243;p40"/>
          <p:cNvPicPr preferRelativeResize="0"/>
          <p:nvPr/>
        </p:nvPicPr>
        <p:blipFill>
          <a:blip r:embed="rId3">
            <a:alphaModFix/>
          </a:blip>
          <a:stretch>
            <a:fillRect/>
          </a:stretch>
        </p:blipFill>
        <p:spPr>
          <a:xfrm>
            <a:off x="4185800" y="569100"/>
            <a:ext cx="4745329" cy="3408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xfrm>
            <a:off x="124025" y="0"/>
            <a:ext cx="8708400" cy="569100"/>
          </a:xfrm>
          <a:prstGeom prst="rect">
            <a:avLst/>
          </a:prstGeom>
        </p:spPr>
        <p:txBody>
          <a:bodyPr spcFirstLastPara="1" wrap="square" lIns="91425" tIns="91425" rIns="91425" bIns="91425" anchor="t" anchorCtr="0">
            <a:noAutofit/>
          </a:bodyPr>
          <a:lstStyle/>
          <a:p>
            <a:r>
              <a:rPr lang="en"/>
              <a:t>Stepper Motor continued</a:t>
            </a:r>
            <a:endParaRPr/>
          </a:p>
        </p:txBody>
      </p:sp>
      <p:sp>
        <p:nvSpPr>
          <p:cNvPr id="249" name="Google Shape;249;p41"/>
          <p:cNvSpPr txBox="1">
            <a:spLocks noGrp="1"/>
          </p:cNvSpPr>
          <p:nvPr>
            <p:ph type="body" idx="1"/>
          </p:nvPr>
        </p:nvSpPr>
        <p:spPr>
          <a:xfrm>
            <a:off x="217925" y="569100"/>
            <a:ext cx="8503500" cy="4502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AutoNum type="arabicPeriod"/>
            </a:pPr>
            <a:r>
              <a:rPr lang="en" dirty="0"/>
              <a:t>Connect Power Cables</a:t>
            </a:r>
            <a:endParaRPr dirty="0"/>
          </a:p>
          <a:p>
            <a:pPr marL="914400" marR="0" lvl="1" indent="-317500" algn="l" rtl="0">
              <a:lnSpc>
                <a:spcPct val="115000"/>
              </a:lnSpc>
              <a:spcBef>
                <a:spcPts val="0"/>
              </a:spcBef>
              <a:spcAft>
                <a:spcPts val="0"/>
              </a:spcAft>
              <a:buSzPts val="1400"/>
              <a:buAutoNum type="alphaLcPeriod"/>
            </a:pPr>
            <a:r>
              <a:rPr lang="en" dirty="0"/>
              <a:t>“-” to ground on breadboard</a:t>
            </a:r>
            <a:endParaRPr dirty="0"/>
          </a:p>
          <a:p>
            <a:pPr marL="914400" marR="0" lvl="1" indent="-317500" algn="l" rtl="0">
              <a:lnSpc>
                <a:spcPct val="115000"/>
              </a:lnSpc>
              <a:spcBef>
                <a:spcPts val="0"/>
              </a:spcBef>
              <a:spcAft>
                <a:spcPts val="0"/>
              </a:spcAft>
              <a:buSzPts val="1400"/>
              <a:buAutoNum type="alphaLcPeriod"/>
            </a:pPr>
            <a:r>
              <a:rPr lang="en" dirty="0"/>
              <a:t>‘+” to +5 on breadboard</a:t>
            </a:r>
            <a:endParaRPr dirty="0"/>
          </a:p>
          <a:p>
            <a:pPr marL="457200" marR="0" lvl="0" indent="-342900" algn="l" rtl="0">
              <a:lnSpc>
                <a:spcPct val="115000"/>
              </a:lnSpc>
              <a:spcBef>
                <a:spcPts val="0"/>
              </a:spcBef>
              <a:spcAft>
                <a:spcPts val="0"/>
              </a:spcAft>
              <a:buSzPts val="1800"/>
              <a:buAutoNum type="arabicPeriod"/>
            </a:pPr>
            <a:r>
              <a:rPr lang="en" dirty="0"/>
              <a:t>Go to: </a:t>
            </a:r>
            <a:r>
              <a:rPr lang="en" sz="1100" u="sng" dirty="0">
                <a:solidFill>
                  <a:schemeClr val="hlink"/>
                </a:solidFill>
                <a:hlinkClick r:id="rId3"/>
              </a:rPr>
              <a:t>https://github.com/gavinlyonsrepo/RpiMotorLib/blob/master/RpiMotorLib/RpiMotorLib.py</a:t>
            </a:r>
            <a:r>
              <a:rPr lang="en" dirty="0"/>
              <a:t>  and copy the file </a:t>
            </a:r>
            <a:r>
              <a:rPr lang="en" b="1" dirty="0">
                <a:latin typeface="Open Sans"/>
                <a:ea typeface="Open Sans"/>
                <a:cs typeface="Open Sans"/>
                <a:sym typeface="Open Sans"/>
              </a:rPr>
              <a:t>RpiMotorLib.py</a:t>
            </a:r>
            <a:r>
              <a:rPr lang="en" dirty="0"/>
              <a:t> (Or other locations as it may be available during class)</a:t>
            </a:r>
            <a:endParaRPr dirty="0"/>
          </a:p>
          <a:p>
            <a:pPr marL="457200" marR="0" lvl="0" indent="-342900" algn="l" rtl="0">
              <a:lnSpc>
                <a:spcPct val="115000"/>
              </a:lnSpc>
              <a:spcBef>
                <a:spcPts val="0"/>
              </a:spcBef>
              <a:spcAft>
                <a:spcPts val="0"/>
              </a:spcAft>
              <a:buSzPts val="1800"/>
              <a:buAutoNum type="arabicPeriod"/>
            </a:pPr>
            <a:r>
              <a:rPr lang="en" dirty="0"/>
              <a:t>Open Thonny, open a new file, and paste library into editor</a:t>
            </a:r>
            <a:endParaRPr dirty="0"/>
          </a:p>
          <a:p>
            <a:pPr marL="457200" marR="0" lvl="0" indent="-342900" algn="l" rtl="0">
              <a:lnSpc>
                <a:spcPct val="115000"/>
              </a:lnSpc>
              <a:spcBef>
                <a:spcPts val="0"/>
              </a:spcBef>
              <a:spcAft>
                <a:spcPts val="0"/>
              </a:spcAft>
              <a:buSzPts val="1800"/>
              <a:buAutoNum type="arabicPeriod"/>
            </a:pPr>
            <a:r>
              <a:rPr lang="en" dirty="0"/>
              <a:t>Save the file as </a:t>
            </a:r>
            <a:r>
              <a:rPr lang="en" b="1" dirty="0">
                <a:latin typeface="Open Sans"/>
                <a:ea typeface="Open Sans"/>
                <a:cs typeface="Open Sans"/>
                <a:sym typeface="Open Sans"/>
              </a:rPr>
              <a:t>RpiMotorLib.py</a:t>
            </a:r>
            <a:r>
              <a:rPr lang="en" dirty="0"/>
              <a:t> into your current python directory (the default folder)</a:t>
            </a:r>
            <a:endParaRPr dirty="0"/>
          </a:p>
          <a:p>
            <a:pPr marL="457200" marR="0" lvl="0" indent="-342900" algn="l" rtl="0">
              <a:lnSpc>
                <a:spcPct val="115000"/>
              </a:lnSpc>
              <a:spcBef>
                <a:spcPts val="0"/>
              </a:spcBef>
              <a:spcAft>
                <a:spcPts val="0"/>
              </a:spcAft>
              <a:buSzPts val="1800"/>
              <a:buAutoNum type="arabicPeriod"/>
            </a:pPr>
            <a:r>
              <a:rPr lang="en" dirty="0"/>
              <a:t>Open a new file and Copy in the short test program from the next page</a:t>
            </a:r>
            <a:endParaRPr dirty="0"/>
          </a:p>
          <a:p>
            <a:pPr marL="457200" marR="0" lvl="0" indent="-342900" algn="l" rtl="0">
              <a:lnSpc>
                <a:spcPct val="115000"/>
              </a:lnSpc>
              <a:spcBef>
                <a:spcPts val="0"/>
              </a:spcBef>
              <a:spcAft>
                <a:spcPts val="0"/>
              </a:spcAft>
              <a:buSzPts val="1800"/>
              <a:buAutoNum type="arabicPeriod"/>
            </a:pPr>
            <a:r>
              <a:rPr lang="en" dirty="0"/>
              <a:t>Run it</a:t>
            </a:r>
            <a:endParaRPr dirty="0"/>
          </a:p>
          <a:p>
            <a:pPr marL="457200" marR="0" lvl="0" indent="-342900" algn="l" rtl="0">
              <a:lnSpc>
                <a:spcPct val="115000"/>
              </a:lnSpc>
              <a:spcBef>
                <a:spcPts val="0"/>
              </a:spcBef>
              <a:spcAft>
                <a:spcPts val="0"/>
              </a:spcAft>
              <a:buSzPts val="1800"/>
              <a:buAutoNum type="arabicPeriod"/>
            </a:pPr>
            <a:r>
              <a:rPr lang="en" dirty="0"/>
              <a:t>Change some parameters and run it again </a:t>
            </a:r>
            <a:endParaRPr dirty="0"/>
          </a:p>
          <a:p>
            <a:pPr marL="0" marR="0" lvl="0" indent="0" algn="l" rtl="0">
              <a:lnSpc>
                <a:spcPct val="115000"/>
              </a:lnSpc>
              <a:spcBef>
                <a:spcPts val="0"/>
              </a:spcBef>
              <a:spcAft>
                <a:spcPts val="0"/>
              </a:spcAft>
              <a:buNone/>
            </a:pPr>
            <a:endParaRPr dirty="0"/>
          </a:p>
          <a:p>
            <a:pPr marL="0" marR="0" lvl="0" indent="0" algn="l" rtl="0">
              <a:lnSpc>
                <a:spcPct val="115000"/>
              </a:lnSpc>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180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Raspberry Pi?</a:t>
            </a:r>
            <a:endParaRPr/>
          </a:p>
        </p:txBody>
      </p:sp>
      <p:sp>
        <p:nvSpPr>
          <p:cNvPr id="67" name="Google Shape;67;p15"/>
          <p:cNvSpPr txBox="1">
            <a:spLocks noGrp="1"/>
          </p:cNvSpPr>
          <p:nvPr>
            <p:ph type="body" idx="1"/>
          </p:nvPr>
        </p:nvSpPr>
        <p:spPr>
          <a:xfrm>
            <a:off x="311700" y="870150"/>
            <a:ext cx="8520600" cy="40176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dirty="0"/>
              <a:t>“Raspberry Pi” describes a line of low-cost ($10-$55 USD) computers produced by the Raspberry Pi Foundation</a:t>
            </a:r>
            <a:endParaRPr dirty="0"/>
          </a:p>
          <a:p>
            <a:pPr marL="457200" lvl="0" indent="-342900" algn="l" rtl="0">
              <a:lnSpc>
                <a:spcPct val="115000"/>
              </a:lnSpc>
              <a:spcBef>
                <a:spcPts val="0"/>
              </a:spcBef>
              <a:spcAft>
                <a:spcPts val="0"/>
              </a:spcAft>
              <a:buSzPts val="1800"/>
              <a:buChar char="●"/>
            </a:pPr>
            <a:r>
              <a:rPr lang="en" dirty="0"/>
              <a:t>Due to its low cost, large community, and use of open source software, Raspberry Pis have exploded in popularity since the release of the Raspberry Pi 1 Model B in March, 2012 (yes, the Model B came before the Model A).</a:t>
            </a:r>
            <a:endParaRPr dirty="0"/>
          </a:p>
          <a:p>
            <a:pPr marL="457200" lvl="0" indent="-342900" algn="l" rtl="0">
              <a:lnSpc>
                <a:spcPct val="115000"/>
              </a:lnSpc>
              <a:spcBef>
                <a:spcPts val="0"/>
              </a:spcBef>
              <a:spcAft>
                <a:spcPts val="0"/>
              </a:spcAft>
              <a:buSzPts val="1800"/>
              <a:buChar char="●"/>
            </a:pPr>
            <a:r>
              <a:rPr lang="en" dirty="0"/>
              <a:t>The most current high end versions (the Raspberry PI 3 Model B+ and Raspberry PI 4 Model B) have 64 bit CPUs, dedicated GPU’s (</a:t>
            </a:r>
            <a:r>
              <a:rPr lang="en-US" dirty="0"/>
              <a:t>video)</a:t>
            </a:r>
            <a:r>
              <a:rPr lang="en" dirty="0"/>
              <a:t>, Ethernet and WiFi connectivity and 1 </a:t>
            </a:r>
            <a:r>
              <a:rPr lang="en-US" dirty="0"/>
              <a:t>to 4</a:t>
            </a:r>
            <a:r>
              <a:rPr lang="en" dirty="0"/>
              <a:t>GB of memory. (</a:t>
            </a:r>
            <a:r>
              <a:rPr lang="en-US" dirty="0"/>
              <a:t>More than some </a:t>
            </a:r>
            <a:r>
              <a:rPr lang="en" dirty="0"/>
              <a:t>Personal Computers from just 10 years ago.)</a:t>
            </a:r>
            <a:endParaRPr dirty="0"/>
          </a:p>
          <a:p>
            <a:pPr marL="457200" lvl="0" indent="-342900" algn="l" rtl="0">
              <a:lnSpc>
                <a:spcPct val="115000"/>
              </a:lnSpc>
              <a:spcBef>
                <a:spcPts val="0"/>
              </a:spcBef>
              <a:spcAft>
                <a:spcPts val="0"/>
              </a:spcAft>
              <a:buSzPts val="1800"/>
              <a:buChar char="●"/>
            </a:pPr>
            <a:r>
              <a:rPr lang="en" dirty="0"/>
              <a:t>As of </a:t>
            </a:r>
            <a:r>
              <a:rPr lang="en-US" dirty="0"/>
              <a:t>December</a:t>
            </a:r>
            <a:r>
              <a:rPr lang="en" dirty="0"/>
              <a:t> 2019, more than 30 million Raspberry Pi units have been sold worldwide.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92500" y="0"/>
            <a:ext cx="8739900" cy="5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Python Stepper Motor Test </a:t>
            </a:r>
            <a:r>
              <a:rPr lang="en-US" dirty="0"/>
              <a:t>program</a:t>
            </a:r>
            <a:endParaRPr dirty="0"/>
          </a:p>
        </p:txBody>
      </p:sp>
      <p:sp>
        <p:nvSpPr>
          <p:cNvPr id="255" name="Google Shape;255;p42"/>
          <p:cNvSpPr txBox="1">
            <a:spLocks noGrp="1"/>
          </p:cNvSpPr>
          <p:nvPr>
            <p:ph type="body" idx="1"/>
          </p:nvPr>
        </p:nvSpPr>
        <p:spPr>
          <a:xfrm>
            <a:off x="0" y="450175"/>
            <a:ext cx="9514025" cy="476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dirty="0">
                <a:latin typeface="Open Sans"/>
                <a:ea typeface="Open Sans"/>
                <a:cs typeface="Open Sans"/>
                <a:sym typeface="Open Sans"/>
              </a:rPr>
              <a:t>import RPi.GPIO as GPIO</a:t>
            </a: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b="1" dirty="0">
                <a:latin typeface="Open Sans"/>
                <a:ea typeface="Open Sans"/>
                <a:cs typeface="Open Sans"/>
                <a:sym typeface="Open Sans"/>
              </a:rPr>
              <a:t>import time</a:t>
            </a:r>
            <a:endParaRPr b="1" dirty="0">
              <a:latin typeface="Open Sans"/>
              <a:ea typeface="Open Sans"/>
              <a:cs typeface="Open Sans"/>
              <a:sym typeface="Open Sans"/>
            </a:endParaRPr>
          </a:p>
          <a:p>
            <a:pPr marL="0" lvl="0" indent="0" algn="l" rtl="0">
              <a:lnSpc>
                <a:spcPct val="100000"/>
              </a:lnSpc>
              <a:spcBef>
                <a:spcPts val="0"/>
              </a:spcBef>
              <a:spcAft>
                <a:spcPts val="0"/>
              </a:spcAft>
              <a:buNone/>
            </a:pPr>
            <a:r>
              <a:rPr lang="en" b="1" dirty="0">
                <a:latin typeface="Open Sans"/>
                <a:ea typeface="Open Sans"/>
                <a:cs typeface="Open Sans"/>
                <a:sym typeface="Open Sans"/>
              </a:rPr>
              <a:t>import RpiMotorLib </a:t>
            </a: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b="1" dirty="0">
                <a:latin typeface="Open Sans"/>
                <a:ea typeface="Open Sans"/>
                <a:cs typeface="Open Sans"/>
                <a:sym typeface="Open Sans"/>
              </a:rPr>
              <a:t>GpioPins = [5, 6, 13, 19]    # GPIO pins to the controller</a:t>
            </a: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b="1" dirty="0">
                <a:latin typeface="Open Sans"/>
                <a:ea typeface="Open Sans"/>
                <a:cs typeface="Open Sans"/>
                <a:sym typeface="Open Sans"/>
              </a:rPr>
              <a:t>mymotortest = RpiMotorLib.BYJMotor("MyMotorOne", "28BYJ")</a:t>
            </a:r>
            <a:endParaRPr b="1" dirty="0">
              <a:latin typeface="Open Sans"/>
              <a:ea typeface="Open Sans"/>
              <a:cs typeface="Open Sans"/>
              <a:sym typeface="Open Sans"/>
            </a:endParaRPr>
          </a:p>
          <a:p>
            <a:pPr marL="0" lvl="0" indent="0" algn="l" rtl="0">
              <a:lnSpc>
                <a:spcPct val="100000"/>
              </a:lnSpc>
              <a:spcBef>
                <a:spcPts val="0"/>
              </a:spcBef>
              <a:spcAft>
                <a:spcPts val="0"/>
              </a:spcAft>
              <a:buNone/>
            </a:pPr>
            <a:endParaRPr b="1" dirty="0">
              <a:latin typeface="Open Sans"/>
              <a:ea typeface="Open Sans"/>
              <a:cs typeface="Open Sans"/>
              <a:sym typeface="Open Sans"/>
            </a:endParaRPr>
          </a:p>
          <a:p>
            <a:pPr marL="0" lvl="0" indent="0" algn="l" rtl="0">
              <a:lnSpc>
                <a:spcPct val="100000"/>
              </a:lnSpc>
              <a:spcBef>
                <a:spcPts val="0"/>
              </a:spcBef>
              <a:spcAft>
                <a:spcPts val="0"/>
              </a:spcAft>
              <a:buNone/>
            </a:pPr>
            <a:r>
              <a:rPr lang="en" b="1" dirty="0">
                <a:latin typeface="Open Sans"/>
                <a:ea typeface="Open Sans"/>
                <a:cs typeface="Open Sans"/>
                <a:sym typeface="Open Sans"/>
              </a:rPr>
              <a:t>startTime = time.time()</a:t>
            </a:r>
            <a:endParaRPr b="1" dirty="0">
              <a:latin typeface="Open Sans"/>
              <a:ea typeface="Open Sans"/>
              <a:cs typeface="Open Sans"/>
              <a:sym typeface="Open Sans"/>
            </a:endParaRPr>
          </a:p>
          <a:p>
            <a:pPr marL="0" lvl="0" indent="0" algn="l" rtl="0">
              <a:lnSpc>
                <a:spcPct val="100000"/>
              </a:lnSpc>
              <a:spcBef>
                <a:spcPts val="0"/>
              </a:spcBef>
              <a:spcAft>
                <a:spcPts val="0"/>
              </a:spcAft>
              <a:buNone/>
            </a:pPr>
            <a:r>
              <a:rPr lang="en" b="1" dirty="0">
                <a:latin typeface="Open Sans"/>
                <a:ea typeface="Open Sans"/>
                <a:cs typeface="Open Sans"/>
                <a:sym typeface="Open Sans"/>
              </a:rPr>
              <a:t># Call Syntax: motor_run(gpiopins, wait, steps(512 = 360 degrees), </a:t>
            </a:r>
            <a:endParaRPr b="1" dirty="0">
              <a:latin typeface="Open Sans"/>
              <a:ea typeface="Open Sans"/>
              <a:cs typeface="Open Sans"/>
              <a:sym typeface="Open Sans"/>
            </a:endParaRPr>
          </a:p>
          <a:p>
            <a:pPr marL="0" lvl="0" indent="0" algn="l" rtl="0">
              <a:lnSpc>
                <a:spcPct val="100000"/>
              </a:lnSpc>
              <a:spcBef>
                <a:spcPts val="0"/>
              </a:spcBef>
              <a:spcAft>
                <a:spcPts val="0"/>
              </a:spcAft>
              <a:buNone/>
            </a:pPr>
            <a:r>
              <a:rPr lang="en" b="1" dirty="0">
                <a:latin typeface="Open Sans"/>
                <a:ea typeface="Open Sans"/>
                <a:cs typeface="Open Sans"/>
                <a:sym typeface="Open Sans"/>
              </a:rPr>
              <a:t>#          ccwise(False = clockwise), verbose, steptype(”full,"half" or ”wave”), initdelay)</a:t>
            </a: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b="1" dirty="0">
                <a:latin typeface="Open Sans"/>
                <a:ea typeface="Open Sans"/>
                <a:cs typeface="Open Sans"/>
                <a:sym typeface="Open Sans"/>
              </a:rPr>
              <a:t>mymotortest.motor_run(GpioPins , .002, 256, False, False, "full", .0005)</a:t>
            </a: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b="1" dirty="0">
                <a:latin typeface="Open Sans"/>
                <a:ea typeface="Open Sans"/>
                <a:cs typeface="Open Sans"/>
                <a:sym typeface="Open Sans"/>
              </a:rPr>
              <a:t>endTime = time.time()</a:t>
            </a: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b="1" dirty="0">
                <a:latin typeface="Open Sans"/>
                <a:ea typeface="Open Sans"/>
                <a:cs typeface="Open Sans"/>
                <a:sym typeface="Open Sans"/>
              </a:rPr>
              <a:t>print(f'Elapsed time in seconds {endTime - startTime:5.3}')</a:t>
            </a: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b="1" dirty="0">
                <a:latin typeface="Open Sans"/>
                <a:ea typeface="Open Sans"/>
                <a:cs typeface="Open Sans"/>
                <a:sym typeface="Open Sans"/>
              </a:rPr>
              <a:t># avoid errors when running next program</a:t>
            </a:r>
            <a:endParaRPr b="1"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b="1" dirty="0">
                <a:latin typeface="Open Sans"/>
                <a:ea typeface="Open Sans"/>
                <a:cs typeface="Open Sans"/>
                <a:sym typeface="Open Sans"/>
              </a:rPr>
              <a:t>GPIO.cleanup()</a:t>
            </a:r>
            <a:endParaRPr b="1" dirty="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r>
              <a:rPr lang="en" baseline="30000"/>
              <a:t>2</a:t>
            </a:r>
            <a:r>
              <a:rPr lang="en"/>
              <a:t>C - Inter-Integrated-Circuit </a:t>
            </a:r>
            <a:r>
              <a:rPr lang="en" sz="1800" i="1"/>
              <a:t>(pronounce eye-squared-see)</a:t>
            </a:r>
            <a:endParaRPr sz="1800" i="1"/>
          </a:p>
        </p:txBody>
      </p:sp>
      <p:sp>
        <p:nvSpPr>
          <p:cNvPr id="261" name="Google Shape;261;p43"/>
          <p:cNvSpPr txBox="1">
            <a:spLocks noGrp="1"/>
          </p:cNvSpPr>
          <p:nvPr>
            <p:ph type="body" idx="1"/>
          </p:nvPr>
        </p:nvSpPr>
        <p:spPr>
          <a:xfrm>
            <a:off x="149800" y="1152475"/>
            <a:ext cx="8994300" cy="233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I2C is a very common multi-master, multi-slave, serial protocol </a:t>
            </a:r>
            <a:r>
              <a:rPr lang="en-US" dirty="0"/>
              <a:t>which uses </a:t>
            </a:r>
            <a:r>
              <a:rPr lang="en" dirty="0"/>
              <a:t>a two-wire interface to connect devices like microcontrollers, I/O interfaces and other similar peripherals in embedded systems. (Typically 100kbits/sec up to 1 meter) </a:t>
            </a:r>
            <a:endParaRPr dirty="0"/>
          </a:p>
          <a:p>
            <a:pPr marL="457200" lvl="0" indent="-342900" algn="l" rtl="0">
              <a:spcBef>
                <a:spcPts val="0"/>
              </a:spcBef>
              <a:spcAft>
                <a:spcPts val="0"/>
              </a:spcAft>
              <a:buSzPts val="1800"/>
              <a:buChar char="●"/>
            </a:pPr>
            <a:r>
              <a:rPr lang="en" dirty="0"/>
              <a:t>A Serial connection uses fewer wires than a </a:t>
            </a:r>
            <a:r>
              <a:rPr lang="en-US" dirty="0"/>
              <a:t>P</a:t>
            </a:r>
            <a:r>
              <a:rPr lang="en" dirty="0"/>
              <a:t>arallel connection, especially handy when connecting to multiple devices.</a:t>
            </a:r>
            <a:endParaRPr dirty="0"/>
          </a:p>
          <a:p>
            <a:pPr marL="457200" lvl="0" indent="-342900" algn="l" rtl="0">
              <a:spcBef>
                <a:spcPts val="0"/>
              </a:spcBef>
              <a:spcAft>
                <a:spcPts val="0"/>
              </a:spcAft>
              <a:buSzPts val="1800"/>
              <a:buChar char="●"/>
            </a:pPr>
            <a:r>
              <a:rPr lang="en" dirty="0"/>
              <a:t>Each I2C slave device has a unique address.  </a:t>
            </a:r>
            <a:endParaRPr dirty="0"/>
          </a:p>
        </p:txBody>
      </p:sp>
      <p:pic>
        <p:nvPicPr>
          <p:cNvPr id="262" name="Google Shape;262;p43"/>
          <p:cNvPicPr preferRelativeResize="0"/>
          <p:nvPr/>
        </p:nvPicPr>
        <p:blipFill>
          <a:blip r:embed="rId3">
            <a:alphaModFix/>
          </a:blip>
          <a:stretch>
            <a:fillRect/>
          </a:stretch>
        </p:blipFill>
        <p:spPr>
          <a:xfrm>
            <a:off x="2687725" y="3767575"/>
            <a:ext cx="3333750" cy="1181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0" y="134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Updating/Installing Software Packages in Raspbian</a:t>
            </a:r>
            <a:endParaRPr/>
          </a:p>
        </p:txBody>
      </p:sp>
      <p:sp>
        <p:nvSpPr>
          <p:cNvPr id="268" name="Google Shape;268;p44"/>
          <p:cNvSpPr txBox="1"/>
          <p:nvPr/>
        </p:nvSpPr>
        <p:spPr>
          <a:xfrm>
            <a:off x="263100" y="706950"/>
            <a:ext cx="8709600" cy="572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`apt` package manager is the easiest way to install software.</a:t>
            </a:r>
            <a:endParaRPr sz="1800"/>
          </a:p>
        </p:txBody>
      </p:sp>
      <p:sp>
        <p:nvSpPr>
          <p:cNvPr id="269" name="Google Shape;269;p44"/>
          <p:cNvSpPr txBox="1"/>
          <p:nvPr/>
        </p:nvSpPr>
        <p:spPr>
          <a:xfrm>
            <a:off x="209225" y="1153150"/>
            <a:ext cx="8842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Syntax of the command:</a:t>
            </a:r>
            <a:endParaRPr sz="1800"/>
          </a:p>
        </p:txBody>
      </p:sp>
      <p:sp>
        <p:nvSpPr>
          <p:cNvPr id="270" name="Google Shape;270;p44"/>
          <p:cNvSpPr txBox="1"/>
          <p:nvPr/>
        </p:nvSpPr>
        <p:spPr>
          <a:xfrm>
            <a:off x="279100" y="3817900"/>
            <a:ext cx="6421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sudo apt install i2c-tools</a:t>
            </a:r>
            <a:endParaRPr sz="3000">
              <a:latin typeface="Courier New"/>
              <a:ea typeface="Courier New"/>
              <a:cs typeface="Courier New"/>
              <a:sym typeface="Courier New"/>
            </a:endParaRPr>
          </a:p>
        </p:txBody>
      </p:sp>
      <p:sp>
        <p:nvSpPr>
          <p:cNvPr id="271" name="Google Shape;271;p44"/>
          <p:cNvSpPr txBox="1"/>
          <p:nvPr/>
        </p:nvSpPr>
        <p:spPr>
          <a:xfrm>
            <a:off x="95200" y="1590850"/>
            <a:ext cx="8709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Prefixing a command with ‘</a:t>
            </a:r>
            <a:r>
              <a:rPr lang="en" sz="1800">
                <a:latin typeface="Courier New"/>
                <a:ea typeface="Courier New"/>
                <a:cs typeface="Courier New"/>
                <a:sym typeface="Courier New"/>
              </a:rPr>
              <a:t>sudo</a:t>
            </a:r>
            <a:r>
              <a:rPr lang="en" sz="1800"/>
              <a:t>’ causes it to be run as the root user (superuser).</a:t>
            </a:r>
            <a:endParaRPr sz="1800"/>
          </a:p>
        </p:txBody>
      </p:sp>
      <p:sp>
        <p:nvSpPr>
          <p:cNvPr id="272" name="Google Shape;272;p44"/>
          <p:cNvSpPr txBox="1"/>
          <p:nvPr/>
        </p:nvSpPr>
        <p:spPr>
          <a:xfrm>
            <a:off x="4780750" y="2866175"/>
            <a:ext cx="3773100" cy="7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t>
            </a:r>
            <a:r>
              <a:rPr lang="en" sz="1800">
                <a:latin typeface="Courier New"/>
                <a:ea typeface="Courier New"/>
                <a:cs typeface="Courier New"/>
                <a:sym typeface="Courier New"/>
              </a:rPr>
              <a:t>i2c-tools</a:t>
            </a:r>
            <a:r>
              <a:rPr lang="en" sz="1800"/>
              <a:t>” is the name of the Package to be installed.</a:t>
            </a:r>
            <a:endParaRPr sz="1800"/>
          </a:p>
        </p:txBody>
      </p:sp>
      <p:sp>
        <p:nvSpPr>
          <p:cNvPr id="273" name="Google Shape;273;p44"/>
          <p:cNvSpPr txBox="1"/>
          <p:nvPr/>
        </p:nvSpPr>
        <p:spPr>
          <a:xfrm>
            <a:off x="1345900" y="20040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t>
            </a:r>
            <a:r>
              <a:rPr lang="en" sz="1800">
                <a:latin typeface="Courier New"/>
                <a:ea typeface="Courier New"/>
                <a:cs typeface="Courier New"/>
                <a:sym typeface="Courier New"/>
              </a:rPr>
              <a:t>apt</a:t>
            </a:r>
            <a:r>
              <a:rPr lang="en" sz="1800"/>
              <a:t>” is the name of the package manager.</a:t>
            </a:r>
            <a:endParaRPr sz="1800"/>
          </a:p>
        </p:txBody>
      </p:sp>
      <p:sp>
        <p:nvSpPr>
          <p:cNvPr id="274" name="Google Shape;274;p44"/>
          <p:cNvSpPr txBox="1"/>
          <p:nvPr/>
        </p:nvSpPr>
        <p:spPr>
          <a:xfrm>
            <a:off x="2118825" y="2421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t>
            </a:r>
            <a:r>
              <a:rPr lang="en" sz="1800">
                <a:latin typeface="Courier New"/>
                <a:ea typeface="Courier New"/>
                <a:cs typeface="Courier New"/>
                <a:sym typeface="Courier New"/>
              </a:rPr>
              <a:t>install</a:t>
            </a:r>
            <a:r>
              <a:rPr lang="en" sz="1800"/>
              <a:t>” is what you want apt to do to the package you name next.</a:t>
            </a:r>
            <a:endParaRPr sz="1800"/>
          </a:p>
        </p:txBody>
      </p:sp>
      <p:cxnSp>
        <p:nvCxnSpPr>
          <p:cNvPr id="275" name="Google Shape;275;p44"/>
          <p:cNvCxnSpPr/>
          <p:nvPr/>
        </p:nvCxnSpPr>
        <p:spPr>
          <a:xfrm>
            <a:off x="918925" y="2199075"/>
            <a:ext cx="0" cy="171870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44"/>
          <p:cNvCxnSpPr/>
          <p:nvPr/>
        </p:nvCxnSpPr>
        <p:spPr>
          <a:xfrm>
            <a:off x="1715100" y="2578200"/>
            <a:ext cx="0" cy="1200600"/>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44"/>
          <p:cNvCxnSpPr/>
          <p:nvPr/>
        </p:nvCxnSpPr>
        <p:spPr>
          <a:xfrm>
            <a:off x="2953575" y="2843575"/>
            <a:ext cx="0" cy="1036200"/>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44"/>
          <p:cNvCxnSpPr/>
          <p:nvPr/>
        </p:nvCxnSpPr>
        <p:spPr>
          <a:xfrm>
            <a:off x="5316825" y="3614475"/>
            <a:ext cx="0" cy="353700"/>
          </a:xfrm>
          <a:prstGeom prst="straightConnector1">
            <a:avLst/>
          </a:prstGeom>
          <a:noFill/>
          <a:ln w="9525" cap="flat" cmpd="sng">
            <a:solidFill>
              <a:schemeClr val="dk2"/>
            </a:solidFill>
            <a:prstDash val="solid"/>
            <a:round/>
            <a:headEnd type="none" w="med" len="med"/>
            <a:tailEnd type="triangle" w="med" len="med"/>
          </a:ln>
        </p:spPr>
      </p:cxnSp>
      <p:sp>
        <p:nvSpPr>
          <p:cNvPr id="279" name="Google Shape;279;p44"/>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monday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Wire the LCD module</a:t>
            </a:r>
            <a:endParaRPr/>
          </a:p>
          <a:p>
            <a:pPr marL="0" lvl="0" indent="0" algn="l" rtl="0">
              <a:spcBef>
                <a:spcPts val="1600"/>
              </a:spcBef>
              <a:spcAft>
                <a:spcPts val="0"/>
              </a:spcAft>
              <a:buNone/>
            </a:pPr>
            <a:endParaRPr/>
          </a:p>
        </p:txBody>
      </p:sp>
      <p:sp>
        <p:nvSpPr>
          <p:cNvPr id="285" name="Google Shape;285;p45"/>
          <p:cNvSpPr txBox="1">
            <a:spLocks noGrp="1"/>
          </p:cNvSpPr>
          <p:nvPr>
            <p:ph type="body" idx="1"/>
          </p:nvPr>
        </p:nvSpPr>
        <p:spPr>
          <a:xfrm>
            <a:off x="261350" y="1162925"/>
            <a:ext cx="2174400" cy="3443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GND goes to Ground</a:t>
            </a:r>
            <a:endParaRPr/>
          </a:p>
          <a:p>
            <a:pPr marL="457200" lvl="0" indent="-342900" algn="l" rtl="0">
              <a:spcBef>
                <a:spcPts val="0"/>
              </a:spcBef>
              <a:spcAft>
                <a:spcPts val="0"/>
              </a:spcAft>
              <a:buSzPts val="1800"/>
              <a:buChar char="●"/>
            </a:pPr>
            <a:r>
              <a:rPr lang="en"/>
              <a:t>VCC goes to +5 Volt </a:t>
            </a:r>
            <a:endParaRPr/>
          </a:p>
          <a:p>
            <a:pPr marL="457200" lvl="0" indent="-342900" algn="l" rtl="0">
              <a:spcBef>
                <a:spcPts val="0"/>
              </a:spcBef>
              <a:spcAft>
                <a:spcPts val="0"/>
              </a:spcAft>
              <a:buSzPts val="1800"/>
              <a:buChar char="●"/>
            </a:pPr>
            <a:r>
              <a:rPr lang="en"/>
              <a:t>SDA goes to SDA (Pin 3)</a:t>
            </a:r>
            <a:endParaRPr/>
          </a:p>
          <a:p>
            <a:pPr marL="457200" lvl="0" indent="-342900" algn="l" rtl="0">
              <a:spcBef>
                <a:spcPts val="0"/>
              </a:spcBef>
              <a:spcAft>
                <a:spcPts val="0"/>
              </a:spcAft>
              <a:buSzPts val="1800"/>
              <a:buChar char="●"/>
            </a:pPr>
            <a:r>
              <a:rPr lang="en"/>
              <a:t>SCL goes to SCL (Pin 5)</a:t>
            </a:r>
            <a:endParaRPr/>
          </a:p>
        </p:txBody>
      </p:sp>
      <p:pic>
        <p:nvPicPr>
          <p:cNvPr id="286" name="Google Shape;286;p45"/>
          <p:cNvPicPr preferRelativeResize="0"/>
          <p:nvPr/>
        </p:nvPicPr>
        <p:blipFill rotWithShape="1">
          <a:blip r:embed="rId3">
            <a:alphaModFix/>
          </a:blip>
          <a:srcRect r="13149" b="38616"/>
          <a:stretch/>
        </p:blipFill>
        <p:spPr>
          <a:xfrm>
            <a:off x="2499675" y="1219350"/>
            <a:ext cx="6644326" cy="31571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6"/>
          <p:cNvSpPr txBox="1">
            <a:spLocks noGrp="1"/>
          </p:cNvSpPr>
          <p:nvPr>
            <p:ph type="title"/>
          </p:nvPr>
        </p:nvSpPr>
        <p:spPr>
          <a:xfrm>
            <a:off x="196725" y="183675"/>
            <a:ext cx="3399600" cy="1202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Enable I²C on the Raspberry Pi</a:t>
            </a:r>
            <a:endParaRPr/>
          </a:p>
          <a:p>
            <a:pPr marL="0" lvl="0" indent="0" algn="l" rtl="0">
              <a:spcBef>
                <a:spcPts val="1600"/>
              </a:spcBef>
              <a:spcAft>
                <a:spcPts val="0"/>
              </a:spcAft>
              <a:buNone/>
            </a:pPr>
            <a:endParaRPr/>
          </a:p>
        </p:txBody>
      </p:sp>
      <p:sp>
        <p:nvSpPr>
          <p:cNvPr id="292" name="Google Shape;292;p46"/>
          <p:cNvSpPr txBox="1">
            <a:spLocks noGrp="1"/>
          </p:cNvSpPr>
          <p:nvPr>
            <p:ph type="body" idx="1"/>
          </p:nvPr>
        </p:nvSpPr>
        <p:spPr>
          <a:xfrm>
            <a:off x="-1" y="1386075"/>
            <a:ext cx="3252973"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Run </a:t>
            </a:r>
            <a:r>
              <a:rPr lang="en" b="1" dirty="0">
                <a:latin typeface="Open Sans"/>
                <a:ea typeface="Open Sans"/>
                <a:cs typeface="Open Sans"/>
                <a:sym typeface="Open Sans"/>
              </a:rPr>
              <a:t>sudo raspi-config</a:t>
            </a:r>
            <a:endParaRPr b="1" dirty="0">
              <a:latin typeface="Open Sans"/>
              <a:ea typeface="Open Sans"/>
              <a:cs typeface="Open Sans"/>
              <a:sym typeface="Open Sans"/>
            </a:endParaRPr>
          </a:p>
          <a:p>
            <a:pPr marL="457200" lvl="0" indent="-342900" algn="l" rtl="0">
              <a:spcBef>
                <a:spcPts val="0"/>
              </a:spcBef>
              <a:spcAft>
                <a:spcPts val="0"/>
              </a:spcAft>
              <a:buSzPts val="1800"/>
              <a:buChar char="●"/>
            </a:pPr>
            <a:r>
              <a:rPr lang="en" dirty="0"/>
              <a:t>Select </a:t>
            </a:r>
            <a:r>
              <a:rPr lang="en" b="1" dirty="0">
                <a:latin typeface="Open Sans"/>
                <a:ea typeface="Open Sans"/>
                <a:cs typeface="Open Sans"/>
                <a:sym typeface="Open Sans"/>
              </a:rPr>
              <a:t>#5 Interface Options</a:t>
            </a:r>
            <a:endParaRPr b="1" dirty="0">
              <a:latin typeface="Open Sans"/>
              <a:ea typeface="Open Sans"/>
              <a:cs typeface="Open Sans"/>
              <a:sym typeface="Open Sans"/>
            </a:endParaRPr>
          </a:p>
          <a:p>
            <a:pPr marL="457200" lvl="0" indent="-342900" algn="l" rtl="0">
              <a:spcBef>
                <a:spcPts val="0"/>
              </a:spcBef>
              <a:spcAft>
                <a:spcPts val="0"/>
              </a:spcAft>
              <a:buSzPts val="1800"/>
              <a:buChar char="●"/>
            </a:pPr>
            <a:r>
              <a:rPr lang="en" dirty="0"/>
              <a:t>Select </a:t>
            </a:r>
            <a:r>
              <a:rPr lang="en" b="1" dirty="0">
                <a:latin typeface="Open Sans"/>
                <a:ea typeface="Open Sans"/>
                <a:cs typeface="Open Sans"/>
                <a:sym typeface="Open Sans"/>
              </a:rPr>
              <a:t>#P5 I2C</a:t>
            </a:r>
            <a:endParaRPr b="1" dirty="0">
              <a:latin typeface="Open Sans"/>
              <a:ea typeface="Open Sans"/>
              <a:cs typeface="Open Sans"/>
              <a:sym typeface="Open Sans"/>
            </a:endParaRPr>
          </a:p>
          <a:p>
            <a:pPr marL="457200" lvl="0" indent="-342900" algn="l" rtl="0">
              <a:spcBef>
                <a:spcPts val="0"/>
              </a:spcBef>
              <a:spcAft>
                <a:spcPts val="0"/>
              </a:spcAft>
              <a:buSzPts val="1800"/>
              <a:buChar char="●"/>
            </a:pPr>
            <a:r>
              <a:rPr lang="en" dirty="0"/>
              <a:t>Select </a:t>
            </a:r>
            <a:r>
              <a:rPr lang="en" b="1" dirty="0">
                <a:latin typeface="Open Sans"/>
                <a:ea typeface="Open Sans"/>
                <a:cs typeface="Open Sans"/>
                <a:sym typeface="Open Sans"/>
              </a:rPr>
              <a:t>&lt;Yes&gt;</a:t>
            </a:r>
            <a:endParaRPr b="1" dirty="0">
              <a:latin typeface="Open Sans"/>
              <a:ea typeface="Open Sans"/>
              <a:cs typeface="Open Sans"/>
              <a:sym typeface="Open Sans"/>
            </a:endParaRPr>
          </a:p>
          <a:p>
            <a:pPr marL="457200" lvl="0" indent="-342900" algn="l" rtl="0">
              <a:spcBef>
                <a:spcPts val="0"/>
              </a:spcBef>
              <a:spcAft>
                <a:spcPts val="0"/>
              </a:spcAft>
              <a:buSzPts val="1800"/>
              <a:buChar char="●"/>
            </a:pPr>
            <a:r>
              <a:rPr lang="en" dirty="0"/>
              <a:t>Select </a:t>
            </a:r>
            <a:r>
              <a:rPr lang="en" b="1" dirty="0">
                <a:latin typeface="Open Sans"/>
                <a:ea typeface="Open Sans"/>
                <a:cs typeface="Open Sans"/>
                <a:sym typeface="Open Sans"/>
              </a:rPr>
              <a:t>&lt;ok&gt;</a:t>
            </a:r>
            <a:endParaRPr b="1" dirty="0">
              <a:latin typeface="Open Sans"/>
              <a:ea typeface="Open Sans"/>
              <a:cs typeface="Open Sans"/>
              <a:sym typeface="Open Sans"/>
            </a:endParaRPr>
          </a:p>
          <a:p>
            <a:pPr marL="457200" lvl="0" indent="-342900" algn="l" rtl="0">
              <a:spcBef>
                <a:spcPts val="0"/>
              </a:spcBef>
              <a:spcAft>
                <a:spcPts val="0"/>
              </a:spcAft>
              <a:buSzPts val="1800"/>
              <a:buChar char="●"/>
            </a:pPr>
            <a:r>
              <a:rPr lang="en" dirty="0"/>
              <a:t>Select</a:t>
            </a:r>
            <a:r>
              <a:rPr lang="en" b="1" dirty="0">
                <a:latin typeface="Open Sans"/>
                <a:ea typeface="Open Sans"/>
                <a:cs typeface="Open Sans"/>
                <a:sym typeface="Open Sans"/>
              </a:rPr>
              <a:t> &lt;Finish&gt;</a:t>
            </a:r>
            <a:endParaRPr dirty="0"/>
          </a:p>
        </p:txBody>
      </p:sp>
      <p:pic>
        <p:nvPicPr>
          <p:cNvPr id="293" name="Google Shape;293;p46"/>
          <p:cNvPicPr preferRelativeResize="0"/>
          <p:nvPr/>
        </p:nvPicPr>
        <p:blipFill>
          <a:blip r:embed="rId3">
            <a:alphaModFix/>
          </a:blip>
          <a:stretch>
            <a:fillRect/>
          </a:stretch>
        </p:blipFill>
        <p:spPr>
          <a:xfrm>
            <a:off x="3912300" y="89575"/>
            <a:ext cx="5046974" cy="2158725"/>
          </a:xfrm>
          <a:prstGeom prst="rect">
            <a:avLst/>
          </a:prstGeom>
          <a:noFill/>
          <a:ln>
            <a:noFill/>
          </a:ln>
        </p:spPr>
      </p:pic>
      <p:pic>
        <p:nvPicPr>
          <p:cNvPr id="294" name="Google Shape;294;p46"/>
          <p:cNvPicPr preferRelativeResize="0"/>
          <p:nvPr/>
        </p:nvPicPr>
        <p:blipFill>
          <a:blip r:embed="rId4">
            <a:alphaModFix/>
          </a:blip>
          <a:stretch>
            <a:fillRect/>
          </a:stretch>
        </p:blipFill>
        <p:spPr>
          <a:xfrm>
            <a:off x="3912300" y="2327525"/>
            <a:ext cx="5046974" cy="2021695"/>
          </a:xfrm>
          <a:prstGeom prst="rect">
            <a:avLst/>
          </a:prstGeom>
          <a:noFill/>
          <a:ln>
            <a:noFill/>
          </a:ln>
        </p:spPr>
      </p:pic>
      <p:pic>
        <p:nvPicPr>
          <p:cNvPr id="295" name="Google Shape;295;p46"/>
          <p:cNvPicPr preferRelativeResize="0"/>
          <p:nvPr/>
        </p:nvPicPr>
        <p:blipFill rotWithShape="1">
          <a:blip r:embed="rId5">
            <a:alphaModFix/>
          </a:blip>
          <a:srcRect r="2591" b="72514"/>
          <a:stretch/>
        </p:blipFill>
        <p:spPr>
          <a:xfrm>
            <a:off x="3315725" y="4172316"/>
            <a:ext cx="5706301" cy="918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92150" y="0"/>
            <a:ext cx="85014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Ensure the SMBus and i2c software is loaded and</a:t>
            </a:r>
            <a:endParaRPr/>
          </a:p>
          <a:p>
            <a:pPr marL="0" lvl="0" indent="0" algn="l" rtl="0">
              <a:spcBef>
                <a:spcPts val="0"/>
              </a:spcBef>
              <a:spcAft>
                <a:spcPts val="0"/>
              </a:spcAft>
              <a:buNone/>
            </a:pPr>
            <a:r>
              <a:rPr lang="en"/>
              <a:t>Find the address of the i2c device</a:t>
            </a:r>
            <a:endParaRPr/>
          </a:p>
        </p:txBody>
      </p:sp>
      <p:sp>
        <p:nvSpPr>
          <p:cNvPr id="301" name="Google Shape;301;p47"/>
          <p:cNvSpPr txBox="1">
            <a:spLocks noGrp="1"/>
          </p:cNvSpPr>
          <p:nvPr>
            <p:ph type="body" idx="1"/>
          </p:nvPr>
        </p:nvSpPr>
        <p:spPr>
          <a:xfrm>
            <a:off x="311700" y="1459175"/>
            <a:ext cx="8832300" cy="3073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a:t>Check that the SMBus software for Python is installed</a:t>
            </a:r>
            <a:endParaRPr/>
          </a:p>
          <a:p>
            <a:pPr marL="914400" marR="0" lvl="1" indent="-317500" algn="l" rtl="0">
              <a:lnSpc>
                <a:spcPct val="115000"/>
              </a:lnSpc>
              <a:spcBef>
                <a:spcPts val="0"/>
              </a:spcBef>
              <a:spcAft>
                <a:spcPts val="0"/>
              </a:spcAft>
              <a:buSzPts val="1400"/>
              <a:buChar char="○"/>
            </a:pPr>
            <a:r>
              <a:rPr lang="en" sz="1800" b="1">
                <a:latin typeface="Open Sans"/>
                <a:ea typeface="Open Sans"/>
                <a:cs typeface="Open Sans"/>
                <a:sym typeface="Open Sans"/>
              </a:rPr>
              <a:t>sudo apt install i2c-tools</a:t>
            </a:r>
            <a:endParaRPr sz="1800" b="1">
              <a:latin typeface="Open Sans"/>
              <a:ea typeface="Open Sans"/>
              <a:cs typeface="Open Sans"/>
              <a:sym typeface="Open Sans"/>
            </a:endParaRPr>
          </a:p>
          <a:p>
            <a:pPr marL="914400" marR="0" lvl="1" indent="-317500" algn="l" rtl="0">
              <a:lnSpc>
                <a:spcPct val="115000"/>
              </a:lnSpc>
              <a:spcBef>
                <a:spcPts val="0"/>
              </a:spcBef>
              <a:spcAft>
                <a:spcPts val="0"/>
              </a:spcAft>
              <a:buSzPts val="1400"/>
              <a:buChar char="○"/>
            </a:pPr>
            <a:r>
              <a:rPr lang="en" sz="1800" b="1">
                <a:latin typeface="Open Sans"/>
                <a:ea typeface="Open Sans"/>
                <a:cs typeface="Open Sans"/>
                <a:sym typeface="Open Sans"/>
              </a:rPr>
              <a:t>sudo apt install python-smbus</a:t>
            </a:r>
            <a:endParaRPr sz="1800"/>
          </a:p>
          <a:p>
            <a:pPr marL="457200" lvl="0" indent="-342900" algn="l" rtl="0">
              <a:spcBef>
                <a:spcPts val="0"/>
              </a:spcBef>
              <a:spcAft>
                <a:spcPts val="0"/>
              </a:spcAft>
              <a:buSzPts val="1800"/>
              <a:buChar char="●"/>
            </a:pPr>
            <a:r>
              <a:rPr lang="en" sz="1800"/>
              <a:t>Detect</a:t>
            </a:r>
            <a:r>
              <a:rPr lang="en"/>
              <a:t> the a</a:t>
            </a:r>
            <a:r>
              <a:rPr lang="en" sz="1800"/>
              <a:t>ddress of the LCD </a:t>
            </a:r>
            <a:endParaRPr sz="1800"/>
          </a:p>
          <a:p>
            <a:pPr marL="914400" lvl="1" indent="-317500" algn="l" rtl="0">
              <a:spcBef>
                <a:spcPts val="0"/>
              </a:spcBef>
              <a:spcAft>
                <a:spcPts val="0"/>
              </a:spcAft>
              <a:buSzPts val="1400"/>
              <a:buChar char="○"/>
            </a:pPr>
            <a:r>
              <a:rPr lang="en" sz="1800"/>
              <a:t>Run “</a:t>
            </a:r>
            <a:r>
              <a:rPr lang="en" sz="1800" b="1">
                <a:latin typeface="Open Sans"/>
                <a:ea typeface="Open Sans"/>
                <a:cs typeface="Open Sans"/>
                <a:sym typeface="Open Sans"/>
              </a:rPr>
              <a:t>i2cdetect -y 1</a:t>
            </a:r>
            <a:r>
              <a:rPr lang="en" sz="1800"/>
              <a:t>”</a:t>
            </a:r>
            <a:endParaRPr sz="1800"/>
          </a:p>
          <a:p>
            <a:pPr marL="914400" lvl="1" indent="-342900" algn="l" rtl="0">
              <a:spcBef>
                <a:spcPts val="0"/>
              </a:spcBef>
              <a:spcAft>
                <a:spcPts val="0"/>
              </a:spcAft>
              <a:buSzPts val="1800"/>
              <a:buChar char="○"/>
            </a:pPr>
            <a:r>
              <a:rPr lang="en" sz="1800"/>
              <a:t>The address will show on the grid as something other than “--”, write down the number.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92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Writing a message to a LCD from Python</a:t>
            </a:r>
            <a:endParaRPr/>
          </a:p>
        </p:txBody>
      </p:sp>
      <p:sp>
        <p:nvSpPr>
          <p:cNvPr id="307" name="Google Shape;307;p48"/>
          <p:cNvSpPr txBox="1">
            <a:spLocks noGrp="1"/>
          </p:cNvSpPr>
          <p:nvPr>
            <p:ph type="body" idx="1"/>
          </p:nvPr>
        </p:nvSpPr>
        <p:spPr>
          <a:xfrm>
            <a:off x="311700" y="572700"/>
            <a:ext cx="8832300" cy="4294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Open the LCD1602_guide.md file from </a:t>
            </a:r>
            <a:r>
              <a:rPr lang="en" sz="1400" u="sng" dirty="0">
                <a:solidFill>
                  <a:schemeClr val="hlink"/>
                </a:solidFill>
                <a:hlinkClick r:id="rId3"/>
              </a:rPr>
              <a:t>https://github.com/MakerspaceCT/raspberry_pi_intro/blob/master/LCD1602_guide.md</a:t>
            </a:r>
            <a:endParaRPr sz="1400" dirty="0"/>
          </a:p>
          <a:p>
            <a:pPr marL="914400" lvl="1" indent="-317500" algn="l" rtl="0">
              <a:spcBef>
                <a:spcPts val="0"/>
              </a:spcBef>
              <a:spcAft>
                <a:spcPts val="0"/>
              </a:spcAft>
              <a:buSzPts val="1400"/>
              <a:buChar char="○"/>
            </a:pPr>
            <a:r>
              <a:rPr lang="en" dirty="0"/>
              <a:t>Find the section labeled: “I</a:t>
            </a:r>
            <a:r>
              <a:rPr lang="en" b="1" dirty="0">
                <a:latin typeface="Open Sans"/>
                <a:ea typeface="Open Sans"/>
                <a:cs typeface="Open Sans"/>
                <a:sym typeface="Open Sans"/>
              </a:rPr>
              <a:t>nstall the Python I2C Library</a:t>
            </a:r>
            <a:r>
              <a:rPr lang="en" dirty="0"/>
              <a:t>”</a:t>
            </a:r>
            <a:endParaRPr dirty="0"/>
          </a:p>
          <a:p>
            <a:pPr marL="914400" lvl="1" indent="-317500" algn="l" rtl="0">
              <a:spcBef>
                <a:spcPts val="0"/>
              </a:spcBef>
              <a:spcAft>
                <a:spcPts val="0"/>
              </a:spcAft>
              <a:buSzPts val="1400"/>
              <a:buChar char="○"/>
            </a:pPr>
            <a:r>
              <a:rPr lang="en" dirty="0"/>
              <a:t>Copy and paste the first section of Python code into </a:t>
            </a:r>
            <a:r>
              <a:rPr lang="en" b="1" dirty="0">
                <a:latin typeface="Open Sans"/>
                <a:ea typeface="Open Sans"/>
                <a:cs typeface="Open Sans"/>
                <a:sym typeface="Open Sans"/>
              </a:rPr>
              <a:t>Thonny</a:t>
            </a:r>
            <a:endParaRPr b="1" dirty="0">
              <a:latin typeface="Open Sans"/>
              <a:ea typeface="Open Sans"/>
              <a:cs typeface="Open Sans"/>
              <a:sym typeface="Open Sans"/>
            </a:endParaRPr>
          </a:p>
          <a:p>
            <a:pPr marL="914400" lvl="1" indent="-342900" algn="l" rtl="0">
              <a:spcBef>
                <a:spcPts val="0"/>
              </a:spcBef>
              <a:spcAft>
                <a:spcPts val="0"/>
              </a:spcAft>
              <a:buSzPts val="1800"/>
              <a:buChar char="○"/>
            </a:pPr>
            <a:r>
              <a:rPr lang="en" dirty="0"/>
              <a:t>Edit the BUS (probably </a:t>
            </a:r>
            <a:r>
              <a:rPr lang="en" b="1" dirty="0">
                <a:latin typeface="Open Sans"/>
                <a:ea typeface="Open Sans"/>
                <a:cs typeface="Open Sans"/>
                <a:sym typeface="Open Sans"/>
              </a:rPr>
              <a:t>BUS = 1</a:t>
            </a:r>
            <a:r>
              <a:rPr lang="en" dirty="0"/>
              <a:t>) and ADDRESS values on lines 18 and 22. </a:t>
            </a:r>
            <a:endParaRPr dirty="0"/>
          </a:p>
          <a:p>
            <a:pPr marL="914400" lvl="1" indent="-317500" algn="l" rtl="0">
              <a:spcBef>
                <a:spcPts val="0"/>
              </a:spcBef>
              <a:spcAft>
                <a:spcPts val="0"/>
              </a:spcAft>
              <a:buSzPts val="1400"/>
              <a:buChar char="○"/>
            </a:pPr>
            <a:r>
              <a:rPr lang="en" dirty="0"/>
              <a:t>Save the driver file as “</a:t>
            </a:r>
            <a:r>
              <a:rPr lang="en" b="1" dirty="0">
                <a:latin typeface="Open Sans"/>
                <a:ea typeface="Open Sans"/>
                <a:cs typeface="Open Sans"/>
                <a:sym typeface="Open Sans"/>
              </a:rPr>
              <a:t>I2C_LCD_driver.py</a:t>
            </a:r>
            <a:r>
              <a:rPr lang="en" dirty="0"/>
              <a:t>”. This file name must be exact (without the quotes).</a:t>
            </a:r>
            <a:endParaRPr sz="1400" dirty="0"/>
          </a:p>
          <a:p>
            <a:pPr marL="457200" lvl="0" indent="-342900" algn="l" rtl="0">
              <a:spcBef>
                <a:spcPts val="0"/>
              </a:spcBef>
              <a:spcAft>
                <a:spcPts val="0"/>
              </a:spcAft>
              <a:buSzPts val="1800"/>
              <a:buChar char="●"/>
            </a:pPr>
            <a:r>
              <a:rPr lang="en" dirty="0"/>
              <a:t>Create a python program to write to the LCD, save and run it.</a:t>
            </a:r>
            <a:endParaRPr dirty="0"/>
          </a:p>
          <a:p>
            <a:pPr marL="0" lvl="0" indent="0" algn="l" rtl="0">
              <a:lnSpc>
                <a:spcPct val="100000"/>
              </a:lnSpc>
              <a:spcBef>
                <a:spcPts val="1600"/>
              </a:spcBef>
              <a:spcAft>
                <a:spcPts val="0"/>
              </a:spcAft>
              <a:buNone/>
            </a:pPr>
            <a:endParaRPr dirty="0"/>
          </a:p>
          <a:p>
            <a:pPr marL="0" lvl="0" indent="0" algn="l" rtl="0">
              <a:lnSpc>
                <a:spcPct val="100000"/>
              </a:lnSpc>
              <a:spcBef>
                <a:spcPts val="1600"/>
              </a:spcBef>
              <a:spcAft>
                <a:spcPts val="0"/>
              </a:spcAft>
              <a:buNone/>
            </a:pPr>
            <a:endParaRPr dirty="0"/>
          </a:p>
          <a:p>
            <a:pPr marL="457200" lvl="0" indent="-342900" algn="l" rtl="0">
              <a:spcBef>
                <a:spcPts val="1600"/>
              </a:spcBef>
              <a:spcAft>
                <a:spcPts val="0"/>
              </a:spcAft>
              <a:buSzPts val="1800"/>
              <a:buChar char="●"/>
            </a:pPr>
            <a:r>
              <a:rPr lang="en" dirty="0"/>
              <a:t>Extra challenges:</a:t>
            </a:r>
            <a:endParaRPr dirty="0"/>
          </a:p>
          <a:p>
            <a:pPr marL="914400" lvl="1" indent="-317500" algn="l" rtl="0">
              <a:spcBef>
                <a:spcPts val="0"/>
              </a:spcBef>
              <a:spcAft>
                <a:spcPts val="0"/>
              </a:spcAft>
              <a:buSzPts val="1400"/>
              <a:buChar char="○"/>
            </a:pPr>
            <a:r>
              <a:rPr lang="en" dirty="0"/>
              <a:t>Show the count of button pushes on the LCD</a:t>
            </a:r>
            <a:endParaRPr dirty="0"/>
          </a:p>
          <a:p>
            <a:pPr marL="914400" lvl="1" indent="-317500" algn="l" rtl="0">
              <a:spcBef>
                <a:spcPts val="0"/>
              </a:spcBef>
              <a:spcAft>
                <a:spcPts val="0"/>
              </a:spcAft>
              <a:buSzPts val="1400"/>
              <a:buChar char="○"/>
            </a:pPr>
            <a:r>
              <a:rPr lang="en" dirty="0"/>
              <a:t>Show a list of quotes, one at a time. Push the button to change the text?</a:t>
            </a:r>
            <a:endParaRPr dirty="0"/>
          </a:p>
          <a:p>
            <a:pPr marL="914400" lvl="1" indent="-317500" algn="l" rtl="0">
              <a:spcBef>
                <a:spcPts val="0"/>
              </a:spcBef>
              <a:spcAft>
                <a:spcPts val="0"/>
              </a:spcAft>
              <a:buSzPts val="1400"/>
              <a:buChar char="○"/>
            </a:pPr>
            <a:r>
              <a:rPr lang="en" dirty="0"/>
              <a:t>Push button to light up led, move characters along screen</a:t>
            </a:r>
            <a:endParaRPr dirty="0"/>
          </a:p>
        </p:txBody>
      </p:sp>
      <p:sp>
        <p:nvSpPr>
          <p:cNvPr id="308" name="Google Shape;308;p48"/>
          <p:cNvSpPr txBox="1"/>
          <p:nvPr/>
        </p:nvSpPr>
        <p:spPr>
          <a:xfrm>
            <a:off x="986025" y="2520000"/>
            <a:ext cx="5634900" cy="10817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i</a:t>
            </a:r>
            <a:r>
              <a:rPr lang="en" b="1" dirty="0">
                <a:latin typeface="Open Sans"/>
                <a:ea typeface="Open Sans"/>
                <a:cs typeface="Open Sans"/>
                <a:sym typeface="Open Sans"/>
              </a:rPr>
              <a:t>mport I2C_LCD_driver</a:t>
            </a:r>
            <a:endParaRPr b="1" dirty="0">
              <a:latin typeface="Open Sans"/>
              <a:ea typeface="Open Sans"/>
              <a:cs typeface="Open Sans"/>
              <a:sym typeface="Open Sans"/>
            </a:endParaRPr>
          </a:p>
          <a:p>
            <a:pPr marL="0" lvl="0" indent="0" algn="l" rtl="0">
              <a:spcBef>
                <a:spcPts val="0"/>
              </a:spcBef>
              <a:spcAft>
                <a:spcPts val="0"/>
              </a:spcAft>
              <a:buNone/>
            </a:pPr>
            <a:r>
              <a:rPr lang="en" b="1" dirty="0">
                <a:latin typeface="Open Sans"/>
                <a:ea typeface="Open Sans"/>
                <a:cs typeface="Open Sans"/>
                <a:sym typeface="Open Sans"/>
              </a:rPr>
              <a:t>from time import *</a:t>
            </a:r>
            <a:endParaRPr b="1" dirty="0">
              <a:latin typeface="Open Sans"/>
              <a:ea typeface="Open Sans"/>
              <a:cs typeface="Open Sans"/>
              <a:sym typeface="Open Sans"/>
            </a:endParaRPr>
          </a:p>
          <a:p>
            <a:pPr marL="0" lvl="0" indent="0" algn="l" rtl="0">
              <a:spcBef>
                <a:spcPts val="0"/>
              </a:spcBef>
              <a:spcAft>
                <a:spcPts val="0"/>
              </a:spcAft>
              <a:buNone/>
            </a:pPr>
            <a:r>
              <a:rPr lang="en" b="1" dirty="0">
                <a:latin typeface="Open Sans"/>
                <a:ea typeface="Open Sans"/>
                <a:cs typeface="Open Sans"/>
                <a:sym typeface="Open Sans"/>
              </a:rPr>
              <a:t>mylcd = I2C_LCD_driver.lcd()</a:t>
            </a:r>
            <a:endParaRPr b="1"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dirty="0">
                <a:latin typeface="Open Sans"/>
                <a:ea typeface="Open Sans"/>
                <a:cs typeface="Open Sans"/>
                <a:sym typeface="Open Sans"/>
              </a:rPr>
              <a:t>mylcd.lcd_display_string("Hello World!", 1)</a:t>
            </a:r>
            <a:endParaRPr b="1" dirty="0">
              <a:latin typeface="Open Sans"/>
              <a:ea typeface="Open Sans"/>
              <a:cs typeface="Open Sans"/>
              <a:sym typeface="Open Sans"/>
            </a:endParaRPr>
          </a:p>
          <a:p>
            <a:pPr marL="0" lvl="0" indent="0" algn="l" rtl="0">
              <a:spcBef>
                <a:spcPts val="0"/>
              </a:spcBef>
              <a:spcAft>
                <a:spcPts val="0"/>
              </a:spcAft>
              <a:buNone/>
            </a:pP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9"/>
          <p:cNvSpPr txBox="1">
            <a:spLocks noGrp="1"/>
          </p:cNvSpPr>
          <p:nvPr>
            <p:ph type="title"/>
          </p:nvPr>
        </p:nvSpPr>
        <p:spPr>
          <a:xfrm>
            <a:off x="311700" y="16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host a web site on your Raspberry Pi</a:t>
            </a:r>
            <a:endParaRPr/>
          </a:p>
        </p:txBody>
      </p:sp>
      <p:sp>
        <p:nvSpPr>
          <p:cNvPr id="314" name="Google Shape;314;p49"/>
          <p:cNvSpPr txBox="1">
            <a:spLocks noGrp="1"/>
          </p:cNvSpPr>
          <p:nvPr>
            <p:ph type="body" idx="1"/>
          </p:nvPr>
        </p:nvSpPr>
        <p:spPr>
          <a:xfrm>
            <a:off x="311700" y="741350"/>
            <a:ext cx="8520600" cy="4402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As documented at: </a:t>
            </a:r>
            <a:r>
              <a:rPr lang="en" u="sng" dirty="0">
                <a:solidFill>
                  <a:schemeClr val="hlink"/>
                </a:solidFill>
                <a:hlinkClick r:id="rId3"/>
              </a:rPr>
              <a:t>https://www.raspberrypi.org/documentation/remote-access/web-server/</a:t>
            </a:r>
            <a:r>
              <a:rPr lang="en" dirty="0"/>
              <a:t> both Apache and NGINX are officially available for the Raspberry Pi . We will install a local NGINX server for this class as it tends to require less resources. </a:t>
            </a:r>
            <a:endParaRPr dirty="0"/>
          </a:p>
          <a:p>
            <a:pPr marL="0" lvl="0" indent="0" algn="l" rtl="0">
              <a:spcBef>
                <a:spcPts val="1600"/>
              </a:spcBef>
              <a:spcAft>
                <a:spcPts val="0"/>
              </a:spcAft>
              <a:buNone/>
            </a:pPr>
            <a:r>
              <a:rPr lang="en" dirty="0"/>
              <a:t>Note: It is unlikely that these systems will provide the capacity desired for a public web site, but if you do provide public access be sure to lock down your connection with a firewall and router rules that only allow the required access.</a:t>
            </a:r>
            <a:endParaRPr dirty="0"/>
          </a:p>
          <a:p>
            <a:pPr marL="0" lvl="0" indent="0" algn="l" rtl="0">
              <a:spcBef>
                <a:spcPts val="1600"/>
              </a:spcBef>
              <a:spcAft>
                <a:spcPts val="0"/>
              </a:spcAft>
              <a:buNone/>
            </a:pPr>
            <a:r>
              <a:rPr lang="en" dirty="0"/>
              <a:t>It is a good practice to ensure that only one web server is installed on a system, run the following to ensure Apache is not installed:</a:t>
            </a:r>
            <a:endParaRPr dirty="0"/>
          </a:p>
          <a:p>
            <a:pPr marL="457200" lvl="0" indent="-342900" algn="l" rtl="0">
              <a:lnSpc>
                <a:spcPct val="100000"/>
              </a:lnSpc>
              <a:spcBef>
                <a:spcPts val="0"/>
              </a:spcBef>
              <a:spcAft>
                <a:spcPts val="0"/>
              </a:spcAft>
              <a:buSzPts val="1800"/>
              <a:buFont typeface="Open Sans"/>
              <a:buChar char="●"/>
            </a:pPr>
            <a:r>
              <a:rPr lang="en" b="1" dirty="0">
                <a:latin typeface="Open Sans"/>
                <a:ea typeface="Open Sans"/>
                <a:cs typeface="Open Sans"/>
                <a:sym typeface="Open Sans"/>
              </a:rPr>
              <a:t>sudo apt-get remove apache2</a:t>
            </a:r>
            <a:endParaRPr b="1" dirty="0">
              <a:latin typeface="Open Sans"/>
              <a:ea typeface="Open Sans"/>
              <a:cs typeface="Open Sans"/>
              <a:sym typeface="Open Sans"/>
            </a:endParaRPr>
          </a:p>
          <a:p>
            <a:pPr marL="0" lvl="0" indent="0" algn="l" rtl="0">
              <a:spcBef>
                <a:spcPts val="0"/>
              </a:spcBef>
              <a:spcAft>
                <a:spcPts val="0"/>
              </a:spcAft>
              <a:buNone/>
            </a:pPr>
            <a:endParaRPr lang="en" dirty="0"/>
          </a:p>
          <a:p>
            <a:pPr marL="0" lvl="0" indent="0" algn="l" rtl="0">
              <a:spcBef>
                <a:spcPts val="0"/>
              </a:spcBef>
              <a:spcAft>
                <a:spcPts val="0"/>
              </a:spcAft>
              <a:buNone/>
            </a:pPr>
            <a:r>
              <a:rPr lang="en" dirty="0"/>
              <a:t>Let’s follow the foundation’s documented process at: </a:t>
            </a:r>
            <a:r>
              <a:rPr lang="en" u="sng" dirty="0">
                <a:solidFill>
                  <a:schemeClr val="hlink"/>
                </a:solidFill>
                <a:hlinkClick r:id="rId4"/>
              </a:rPr>
              <a:t>https://www.raspberrypi.org/documentation/remote-access/web-server/nginx.md</a:t>
            </a:r>
            <a:endParaRPr dirty="0"/>
          </a:p>
          <a:p>
            <a:pPr marL="0" lvl="0" indent="0" algn="l" rtl="0">
              <a:lnSpc>
                <a:spcPct val="100000"/>
              </a:lnSpc>
              <a:spcBef>
                <a:spcPts val="1600"/>
              </a:spcBef>
              <a:spcAft>
                <a:spcPts val="0"/>
              </a:spcAft>
              <a:buNone/>
            </a:pP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spcBef>
                <a:spcPts val="0"/>
              </a:spcBef>
              <a:spcAft>
                <a:spcPts val="160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body" idx="1"/>
          </p:nvPr>
        </p:nvSpPr>
        <p:spPr>
          <a:xfrm>
            <a:off x="311700" y="1831800"/>
            <a:ext cx="8520600" cy="27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r>
              <a:rPr lang="en" dirty="0"/>
              <a:t>Questions about the class? Email Drew at </a:t>
            </a:r>
            <a:r>
              <a:rPr lang="en" u="sng" dirty="0">
                <a:solidFill>
                  <a:schemeClr val="hlink"/>
                </a:solidFill>
                <a:hlinkClick r:id="rId3"/>
              </a:rPr>
              <a:t>drew@drewgates.com</a:t>
            </a:r>
            <a:r>
              <a:rPr lang="en" dirty="0"/>
              <a:t> or  Chuck at </a:t>
            </a:r>
            <a:r>
              <a:rPr lang="en" u="sng" dirty="0">
                <a:solidFill>
                  <a:schemeClr val="hlink"/>
                </a:solidFill>
                <a:hlinkClick r:id="rId4"/>
              </a:rPr>
              <a:t>VenterCE@gmail.com</a:t>
            </a:r>
            <a:endParaRPr dirty="0"/>
          </a:p>
          <a:p>
            <a:pPr marL="0" lvl="0" indent="0" algn="l" rtl="0">
              <a:spcBef>
                <a:spcPts val="1600"/>
              </a:spcBef>
              <a:spcAft>
                <a:spcPts val="0"/>
              </a:spcAft>
              <a:buNone/>
            </a:pPr>
            <a:r>
              <a:rPr lang="en" dirty="0"/>
              <a:t>Thank you!</a:t>
            </a:r>
            <a:endParaRPr dirty="0"/>
          </a:p>
          <a:p>
            <a:pPr marL="0" lvl="0" indent="0" algn="l" rtl="0">
              <a:spcBef>
                <a:spcPts val="1600"/>
              </a:spcBef>
              <a:spcAft>
                <a:spcPts val="1600"/>
              </a:spcAft>
              <a:buNone/>
            </a:pPr>
            <a:endParaRPr dirty="0"/>
          </a:p>
        </p:txBody>
      </p:sp>
      <p:pic>
        <p:nvPicPr>
          <p:cNvPr id="320" name="Google Shape;320;p50"/>
          <p:cNvPicPr preferRelativeResize="0"/>
          <p:nvPr/>
        </p:nvPicPr>
        <p:blipFill>
          <a:blip r:embed="rId5">
            <a:alphaModFix/>
          </a:blip>
          <a:stretch>
            <a:fillRect/>
          </a:stretch>
        </p:blipFill>
        <p:spPr>
          <a:xfrm>
            <a:off x="311699" y="397772"/>
            <a:ext cx="6373898" cy="143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120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Raspberry Pi vs. Arduino</a:t>
            </a:r>
            <a:endParaRPr/>
          </a:p>
        </p:txBody>
      </p:sp>
      <p:sp>
        <p:nvSpPr>
          <p:cNvPr id="73" name="Google Shape;73;p16"/>
          <p:cNvSpPr txBox="1">
            <a:spLocks noGrp="1"/>
          </p:cNvSpPr>
          <p:nvPr>
            <p:ph type="body" idx="1"/>
          </p:nvPr>
        </p:nvSpPr>
        <p:spPr>
          <a:xfrm>
            <a:off x="118150" y="692850"/>
            <a:ext cx="8666400" cy="44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Adapted from MakeZine: (</a:t>
            </a:r>
            <a:r>
              <a:rPr lang="en" sz="1200" dirty="0"/>
              <a:t>https://makezine.com/2015/12/04/admittedly-simplistic-guide-raspberry-pi-vs-arduino/</a:t>
            </a:r>
            <a:r>
              <a:rPr lang="en" dirty="0"/>
              <a:t>)</a:t>
            </a:r>
            <a:endParaRPr dirty="0"/>
          </a:p>
          <a:p>
            <a:pPr marL="457200" lvl="0" indent="-342900" algn="l" rtl="0">
              <a:spcBef>
                <a:spcPts val="1600"/>
              </a:spcBef>
              <a:spcAft>
                <a:spcPts val="0"/>
              </a:spcAft>
              <a:buSzPts val="1800"/>
              <a:buChar char="●"/>
            </a:pPr>
            <a:r>
              <a:rPr lang="en" dirty="0">
                <a:solidFill>
                  <a:srgbClr val="4A4A4A"/>
                </a:solidFill>
                <a:latin typeface="Roboto"/>
                <a:ea typeface="Roboto"/>
                <a:cs typeface="Roboto"/>
                <a:sym typeface="Roboto"/>
              </a:rPr>
              <a:t>Arduino is </a:t>
            </a:r>
            <a:r>
              <a:rPr lang="en-US" dirty="0">
                <a:solidFill>
                  <a:srgbClr val="4A4A4A"/>
                </a:solidFill>
                <a:latin typeface="Roboto"/>
                <a:ea typeface="Roboto"/>
                <a:cs typeface="Roboto"/>
                <a:sym typeface="Roboto"/>
              </a:rPr>
              <a:t>open standard </a:t>
            </a:r>
            <a:r>
              <a:rPr lang="en" b="1" dirty="0">
                <a:solidFill>
                  <a:srgbClr val="4A4A4A"/>
                </a:solidFill>
                <a:latin typeface="Roboto"/>
                <a:ea typeface="Roboto"/>
                <a:cs typeface="Roboto"/>
                <a:sym typeface="Roboto"/>
              </a:rPr>
              <a:t>microcontroller</a:t>
            </a:r>
            <a:r>
              <a:rPr lang="en" dirty="0">
                <a:solidFill>
                  <a:srgbClr val="4A4A4A"/>
                </a:solidFill>
                <a:latin typeface="Roboto"/>
                <a:ea typeface="Roboto"/>
                <a:cs typeface="Roboto"/>
                <a:sym typeface="Roboto"/>
              </a:rPr>
              <a:t> </a:t>
            </a:r>
            <a:r>
              <a:rPr lang="en-US" dirty="0">
                <a:solidFill>
                  <a:srgbClr val="4A4A4A"/>
                </a:solidFill>
                <a:latin typeface="Roboto"/>
                <a:ea typeface="Roboto"/>
                <a:cs typeface="Roboto"/>
                <a:sym typeface="Roboto"/>
              </a:rPr>
              <a:t>and support </a:t>
            </a:r>
            <a:r>
              <a:rPr lang="en" dirty="0">
                <a:solidFill>
                  <a:srgbClr val="4A4A4A"/>
                </a:solidFill>
                <a:latin typeface="Roboto"/>
                <a:ea typeface="Roboto"/>
                <a:cs typeface="Roboto"/>
                <a:sym typeface="Roboto"/>
              </a:rPr>
              <a:t>board. A microcontroller is a simple computer that can run </a:t>
            </a:r>
            <a:r>
              <a:rPr lang="en" b="1" dirty="0">
                <a:solidFill>
                  <a:srgbClr val="4A4A4A"/>
                </a:solidFill>
                <a:latin typeface="Roboto"/>
                <a:ea typeface="Roboto"/>
                <a:cs typeface="Roboto"/>
                <a:sym typeface="Roboto"/>
              </a:rPr>
              <a:t>one program</a:t>
            </a:r>
            <a:r>
              <a:rPr lang="en" dirty="0">
                <a:solidFill>
                  <a:srgbClr val="4A4A4A"/>
                </a:solidFill>
                <a:latin typeface="Roboto"/>
                <a:ea typeface="Roboto"/>
                <a:cs typeface="Roboto"/>
                <a:sym typeface="Roboto"/>
              </a:rPr>
              <a:t> at a time, over and over again. Arduino compatible microcontrollers are available from many manufacturers and in many formats. </a:t>
            </a:r>
            <a:r>
              <a:rPr lang="en-US" dirty="0">
                <a:solidFill>
                  <a:srgbClr val="4A4A4A"/>
                </a:solidFill>
                <a:latin typeface="Roboto"/>
                <a:ea typeface="Roboto"/>
                <a:cs typeface="Roboto"/>
                <a:sym typeface="Roboto"/>
              </a:rPr>
              <a:t>It is s</a:t>
            </a:r>
            <a:r>
              <a:rPr lang="en" dirty="0">
                <a:solidFill>
                  <a:srgbClr val="4A4A4A"/>
                </a:solidFill>
                <a:latin typeface="Roboto"/>
                <a:ea typeface="Roboto"/>
                <a:cs typeface="Roboto"/>
                <a:sym typeface="Roboto"/>
              </a:rPr>
              <a:t>uitable for Real Time activities because the processor is committed to </a:t>
            </a:r>
            <a:r>
              <a:rPr lang="en-US" dirty="0">
                <a:solidFill>
                  <a:srgbClr val="4A4A4A"/>
                </a:solidFill>
                <a:latin typeface="Roboto"/>
                <a:ea typeface="Roboto"/>
                <a:cs typeface="Roboto"/>
                <a:sym typeface="Roboto"/>
              </a:rPr>
              <a:t>o</a:t>
            </a:r>
            <a:r>
              <a:rPr lang="en" dirty="0">
                <a:solidFill>
                  <a:srgbClr val="4A4A4A"/>
                </a:solidFill>
                <a:latin typeface="Roboto"/>
                <a:ea typeface="Roboto"/>
                <a:cs typeface="Roboto"/>
                <a:sym typeface="Roboto"/>
              </a:rPr>
              <a:t>ne task </a:t>
            </a:r>
            <a:r>
              <a:rPr lang="en-US" dirty="0">
                <a:solidFill>
                  <a:srgbClr val="4A4A4A"/>
                </a:solidFill>
                <a:latin typeface="Roboto"/>
                <a:ea typeface="Roboto"/>
                <a:cs typeface="Roboto"/>
                <a:sym typeface="Roboto"/>
              </a:rPr>
              <a:t>at a time.</a:t>
            </a:r>
            <a:endParaRPr dirty="0">
              <a:solidFill>
                <a:srgbClr val="4A4A4A"/>
              </a:solidFill>
              <a:latin typeface="Roboto"/>
              <a:ea typeface="Roboto"/>
              <a:cs typeface="Roboto"/>
              <a:sym typeface="Roboto"/>
            </a:endParaRPr>
          </a:p>
          <a:p>
            <a:pPr marL="457200" lvl="0" indent="-342900" algn="l" rtl="0">
              <a:lnSpc>
                <a:spcPct val="115000"/>
              </a:lnSpc>
              <a:spcBef>
                <a:spcPts val="0"/>
              </a:spcBef>
              <a:spcAft>
                <a:spcPts val="0"/>
              </a:spcAft>
              <a:buClr>
                <a:srgbClr val="4A4A4A"/>
              </a:buClr>
              <a:buSzPts val="1800"/>
              <a:buFont typeface="Roboto"/>
              <a:buChar char="●"/>
            </a:pPr>
            <a:r>
              <a:rPr lang="en" dirty="0">
                <a:solidFill>
                  <a:srgbClr val="4A4A4A"/>
                </a:solidFill>
                <a:latin typeface="Roboto"/>
                <a:ea typeface="Roboto"/>
                <a:cs typeface="Roboto"/>
                <a:sym typeface="Roboto"/>
              </a:rPr>
              <a:t>A Raspberry Pi is a </a:t>
            </a:r>
            <a:r>
              <a:rPr lang="en" b="1" dirty="0">
                <a:solidFill>
                  <a:srgbClr val="4A4A4A"/>
                </a:solidFill>
                <a:latin typeface="Roboto"/>
                <a:ea typeface="Roboto"/>
                <a:cs typeface="Roboto"/>
                <a:sym typeface="Roboto"/>
              </a:rPr>
              <a:t>full general-purpose computer</a:t>
            </a:r>
            <a:r>
              <a:rPr lang="en" dirty="0">
                <a:solidFill>
                  <a:srgbClr val="4A4A4A"/>
                </a:solidFill>
                <a:latin typeface="Roboto"/>
                <a:ea typeface="Roboto"/>
                <a:cs typeface="Roboto"/>
                <a:sym typeface="Roboto"/>
              </a:rPr>
              <a:t> which can run </a:t>
            </a:r>
            <a:r>
              <a:rPr lang="en" b="1" dirty="0">
                <a:solidFill>
                  <a:srgbClr val="4A4A4A"/>
                </a:solidFill>
                <a:latin typeface="Roboto"/>
                <a:ea typeface="Roboto"/>
                <a:cs typeface="Roboto"/>
                <a:sym typeface="Roboto"/>
              </a:rPr>
              <a:t>multiple programs</a:t>
            </a:r>
            <a:r>
              <a:rPr lang="en" dirty="0">
                <a:solidFill>
                  <a:srgbClr val="4A4A4A"/>
                </a:solidFill>
                <a:latin typeface="Roboto"/>
                <a:ea typeface="Roboto"/>
                <a:cs typeface="Roboto"/>
                <a:sym typeface="Roboto"/>
              </a:rPr>
              <a:t> at one time. It uses a full operating system (often </a:t>
            </a:r>
            <a:r>
              <a:rPr lang="en-US" dirty="0">
                <a:solidFill>
                  <a:srgbClr val="4A4A4A"/>
                </a:solidFill>
                <a:latin typeface="Roboto"/>
                <a:ea typeface="Roboto"/>
                <a:cs typeface="Roboto"/>
                <a:sym typeface="Roboto"/>
              </a:rPr>
              <a:t>GNU/</a:t>
            </a:r>
            <a:r>
              <a:rPr lang="en" dirty="0">
                <a:solidFill>
                  <a:srgbClr val="4A4A4A"/>
                </a:solidFill>
                <a:latin typeface="Roboto"/>
                <a:ea typeface="Roboto"/>
                <a:cs typeface="Roboto"/>
                <a:sym typeface="Roboto"/>
              </a:rPr>
              <a:t>Linux based) and can connect to a monitor, mouse, keyboard and network. Unlike most “personal computers” it also has an easy to access expansion bus (General Purpose Input and Output - GPIO) which makes it easier to interface to electronics projects.  Due to multitasking, it may not be suitable for Real Time activities.</a:t>
            </a:r>
            <a:endParaRPr dirty="0">
              <a:solidFill>
                <a:srgbClr val="4A4A4A"/>
              </a:solidFill>
              <a:latin typeface="Roboto"/>
              <a:ea typeface="Roboto"/>
              <a:cs typeface="Roboto"/>
              <a:sym typeface="Roboto"/>
            </a:endParaRPr>
          </a:p>
          <a:p>
            <a:pPr marL="0" lvl="0" indent="0" algn="l" rtl="0">
              <a:spcBef>
                <a:spcPts val="8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442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Which </a:t>
            </a:r>
            <a:r>
              <a:rPr lang="en-US" dirty="0"/>
              <a:t>Ras</a:t>
            </a:r>
            <a:r>
              <a:rPr lang="en" dirty="0"/>
              <a:t>Pi mo</a:t>
            </a:r>
            <a:r>
              <a:rPr lang="en-US" dirty="0"/>
              <a:t>del?</a:t>
            </a:r>
            <a:endParaRPr dirty="0"/>
          </a:p>
        </p:txBody>
      </p:sp>
      <p:sp>
        <p:nvSpPr>
          <p:cNvPr id="79" name="Google Shape;79;p17"/>
          <p:cNvSpPr txBox="1">
            <a:spLocks noGrp="1"/>
          </p:cNvSpPr>
          <p:nvPr>
            <p:ph type="body" idx="1"/>
          </p:nvPr>
        </p:nvSpPr>
        <p:spPr>
          <a:xfrm>
            <a:off x="95000" y="572700"/>
            <a:ext cx="6283800" cy="4570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dirty="0"/>
              <a:t>Raspberry Pi 3 Model B+ and Raspberry Pi 4</a:t>
            </a:r>
            <a:endParaRPr dirty="0"/>
          </a:p>
          <a:p>
            <a:pPr marL="914400" lvl="1" indent="-342900" algn="l" rtl="0">
              <a:lnSpc>
                <a:spcPct val="115000"/>
              </a:lnSpc>
              <a:spcBef>
                <a:spcPts val="0"/>
              </a:spcBef>
              <a:spcAft>
                <a:spcPts val="0"/>
              </a:spcAft>
              <a:buSzPts val="1800"/>
              <a:buChar char="○"/>
            </a:pPr>
            <a:r>
              <a:rPr lang="en" sz="1800" dirty="0"/>
              <a:t>Pros: </a:t>
            </a:r>
            <a:endParaRPr sz="1800" dirty="0"/>
          </a:p>
          <a:p>
            <a:pPr marL="1371600" lvl="2" indent="-317500" algn="l" rtl="0">
              <a:lnSpc>
                <a:spcPct val="115000"/>
              </a:lnSpc>
              <a:spcBef>
                <a:spcPts val="0"/>
              </a:spcBef>
              <a:spcAft>
                <a:spcPts val="0"/>
              </a:spcAft>
              <a:buSzPts val="1400"/>
              <a:buChar char="■"/>
            </a:pPr>
            <a:r>
              <a:rPr lang="en" dirty="0"/>
              <a:t>Faster Processor and more RAM </a:t>
            </a:r>
            <a:endParaRPr dirty="0"/>
          </a:p>
          <a:p>
            <a:pPr marL="1371600" lvl="2" indent="-317500" algn="l" rtl="0">
              <a:lnSpc>
                <a:spcPct val="115000"/>
              </a:lnSpc>
              <a:spcBef>
                <a:spcPts val="0"/>
              </a:spcBef>
              <a:spcAft>
                <a:spcPts val="0"/>
              </a:spcAft>
              <a:buSzPts val="1400"/>
              <a:buChar char="■"/>
            </a:pPr>
            <a:r>
              <a:rPr lang="en" dirty="0"/>
              <a:t>HDMI, Ethernet and USB connections</a:t>
            </a:r>
            <a:endParaRPr dirty="0"/>
          </a:p>
          <a:p>
            <a:pPr marL="914400" lvl="1" indent="-317500" algn="l" rtl="0">
              <a:lnSpc>
                <a:spcPct val="115000"/>
              </a:lnSpc>
              <a:spcBef>
                <a:spcPts val="0"/>
              </a:spcBef>
              <a:spcAft>
                <a:spcPts val="0"/>
              </a:spcAft>
              <a:buSzPts val="1400"/>
              <a:buChar char="○"/>
            </a:pPr>
            <a:r>
              <a:rPr lang="en" sz="1800" dirty="0"/>
              <a:t>Cons: </a:t>
            </a:r>
            <a:endParaRPr dirty="0"/>
          </a:p>
          <a:p>
            <a:pPr marL="1371600" lvl="2" indent="-317500" algn="l" rtl="0">
              <a:lnSpc>
                <a:spcPct val="115000"/>
              </a:lnSpc>
              <a:spcBef>
                <a:spcPts val="0"/>
              </a:spcBef>
              <a:spcAft>
                <a:spcPts val="0"/>
              </a:spcAft>
              <a:buSzPts val="1400"/>
              <a:buChar char="■"/>
            </a:pPr>
            <a:r>
              <a:rPr lang="en" dirty="0"/>
              <a:t>Higher Power Consumption</a:t>
            </a:r>
            <a:endParaRPr dirty="0"/>
          </a:p>
          <a:p>
            <a:pPr marL="1371600" lvl="2" indent="-317500" algn="l" rtl="0">
              <a:lnSpc>
                <a:spcPct val="115000"/>
              </a:lnSpc>
              <a:spcBef>
                <a:spcPts val="0"/>
              </a:spcBef>
              <a:spcAft>
                <a:spcPts val="0"/>
              </a:spcAft>
              <a:buSzPts val="1400"/>
              <a:buChar char="■"/>
            </a:pPr>
            <a:r>
              <a:rPr lang="en" dirty="0"/>
              <a:t>More Expensive than RasPi Zero</a:t>
            </a:r>
            <a:endParaRPr dirty="0"/>
          </a:p>
          <a:p>
            <a:pPr marL="457200" lvl="0" indent="-342900" algn="l" rtl="0">
              <a:lnSpc>
                <a:spcPct val="150000"/>
              </a:lnSpc>
              <a:spcBef>
                <a:spcPts val="0"/>
              </a:spcBef>
              <a:spcAft>
                <a:spcPts val="0"/>
              </a:spcAft>
              <a:buSzPts val="1800"/>
              <a:buChar char="●"/>
            </a:pPr>
            <a:r>
              <a:rPr lang="en" dirty="0"/>
              <a:t>Zero-series (small form factor - Raspberry Pi Zero, Zero W, Zero WH</a:t>
            </a:r>
            <a:endParaRPr dirty="0"/>
          </a:p>
          <a:p>
            <a:pPr marL="914400" marR="0" lvl="1" indent="-342900" algn="l" rtl="0">
              <a:lnSpc>
                <a:spcPct val="115000"/>
              </a:lnSpc>
              <a:spcBef>
                <a:spcPts val="0"/>
              </a:spcBef>
              <a:spcAft>
                <a:spcPts val="0"/>
              </a:spcAft>
              <a:buSzPts val="1800"/>
              <a:buChar char="○"/>
            </a:pPr>
            <a:r>
              <a:rPr lang="en" sz="1800" dirty="0"/>
              <a:t>Pros: </a:t>
            </a:r>
            <a:endParaRPr sz="1800" dirty="0"/>
          </a:p>
          <a:p>
            <a:pPr marL="1371600" marR="0" lvl="2" indent="-317500" algn="l" rtl="0">
              <a:lnSpc>
                <a:spcPct val="115000"/>
              </a:lnSpc>
              <a:spcBef>
                <a:spcPts val="0"/>
              </a:spcBef>
              <a:spcAft>
                <a:spcPts val="0"/>
              </a:spcAft>
              <a:buSzPts val="1400"/>
              <a:buChar char="■"/>
            </a:pPr>
            <a:r>
              <a:rPr lang="en" dirty="0"/>
              <a:t>$10 or less, </a:t>
            </a:r>
            <a:endParaRPr dirty="0"/>
          </a:p>
          <a:p>
            <a:pPr marL="1371600" marR="0" lvl="2" indent="-317500" algn="l" rtl="0">
              <a:lnSpc>
                <a:spcPct val="115000"/>
              </a:lnSpc>
              <a:spcBef>
                <a:spcPts val="0"/>
              </a:spcBef>
              <a:spcAft>
                <a:spcPts val="0"/>
              </a:spcAft>
              <a:buSzPts val="1400"/>
              <a:buChar char="■"/>
            </a:pPr>
            <a:r>
              <a:rPr lang="en" dirty="0"/>
              <a:t>low power consumption, tiny form factor, great for IoT</a:t>
            </a:r>
            <a:endParaRPr dirty="0"/>
          </a:p>
          <a:p>
            <a:pPr marL="914400" marR="0" lvl="1" indent="-342900" algn="l" rtl="0">
              <a:lnSpc>
                <a:spcPct val="115000"/>
              </a:lnSpc>
              <a:spcBef>
                <a:spcPts val="0"/>
              </a:spcBef>
              <a:spcAft>
                <a:spcPts val="0"/>
              </a:spcAft>
              <a:buSzPts val="1800"/>
              <a:buChar char="○"/>
            </a:pPr>
            <a:r>
              <a:rPr lang="en" sz="1800" dirty="0"/>
              <a:t>Cons: </a:t>
            </a:r>
            <a:endParaRPr sz="1800" dirty="0"/>
          </a:p>
          <a:p>
            <a:pPr marL="1371600" lvl="2" indent="-317500" algn="l" rtl="0">
              <a:lnSpc>
                <a:spcPct val="150000"/>
              </a:lnSpc>
              <a:spcBef>
                <a:spcPts val="0"/>
              </a:spcBef>
              <a:spcAft>
                <a:spcPts val="0"/>
              </a:spcAft>
              <a:buSzPts val="1400"/>
              <a:buChar char="■"/>
            </a:pPr>
            <a:r>
              <a:rPr lang="en" dirty="0"/>
              <a:t>Too slow for desktop use, requires adaptors for HDMI/USB</a:t>
            </a:r>
            <a:endParaRPr dirty="0"/>
          </a:p>
        </p:txBody>
      </p:sp>
      <p:pic>
        <p:nvPicPr>
          <p:cNvPr id="80" name="Google Shape;80;p17"/>
          <p:cNvPicPr preferRelativeResize="0"/>
          <p:nvPr/>
        </p:nvPicPr>
        <p:blipFill>
          <a:blip r:embed="rId3">
            <a:alphaModFix/>
          </a:blip>
          <a:stretch>
            <a:fillRect/>
          </a:stretch>
        </p:blipFill>
        <p:spPr>
          <a:xfrm>
            <a:off x="6378725" y="2827075"/>
            <a:ext cx="2188651" cy="1216324"/>
          </a:xfrm>
          <a:prstGeom prst="rect">
            <a:avLst/>
          </a:prstGeom>
          <a:noFill/>
          <a:ln>
            <a:noFill/>
          </a:ln>
        </p:spPr>
      </p:pic>
      <p:sp>
        <p:nvSpPr>
          <p:cNvPr id="81" name="Google Shape;81;p17"/>
          <p:cNvSpPr txBox="1"/>
          <p:nvPr/>
        </p:nvSpPr>
        <p:spPr>
          <a:xfrm>
            <a:off x="6310900" y="2045600"/>
            <a:ext cx="277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By Jstrom99 - Own work, CC BY-SA 4.0, https://commons.wikimedia.org/w/index.php?curid=83463602</a:t>
            </a:r>
            <a:endParaRPr sz="1000"/>
          </a:p>
        </p:txBody>
      </p:sp>
      <p:pic>
        <p:nvPicPr>
          <p:cNvPr id="82" name="Google Shape;82;p17"/>
          <p:cNvPicPr preferRelativeResize="0"/>
          <p:nvPr/>
        </p:nvPicPr>
        <p:blipFill>
          <a:blip r:embed="rId4">
            <a:alphaModFix/>
          </a:blip>
          <a:stretch>
            <a:fillRect/>
          </a:stretch>
        </p:blipFill>
        <p:spPr>
          <a:xfrm>
            <a:off x="6257000" y="105875"/>
            <a:ext cx="2887002" cy="1939726"/>
          </a:xfrm>
          <a:prstGeom prst="rect">
            <a:avLst/>
          </a:prstGeom>
          <a:noFill/>
          <a:ln>
            <a:noFill/>
          </a:ln>
        </p:spPr>
      </p:pic>
      <p:sp>
        <p:nvSpPr>
          <p:cNvPr id="83" name="Google Shape;83;p17"/>
          <p:cNvSpPr txBox="1"/>
          <p:nvPr/>
        </p:nvSpPr>
        <p:spPr>
          <a:xfrm>
            <a:off x="6525325" y="4114800"/>
            <a:ext cx="2141700" cy="5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Efa [CC BY-SA 3.0 (https://creativecommons.org/licenses/by-sa/3.0)]</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208800"/>
            <a:ext cx="8520600" cy="808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Raspberry Pi Setup - Connections</a:t>
            </a:r>
            <a:endParaRPr dirty="0"/>
          </a:p>
        </p:txBody>
      </p:sp>
      <p:sp>
        <p:nvSpPr>
          <p:cNvPr id="89" name="Google Shape;89;p18"/>
          <p:cNvSpPr txBox="1">
            <a:spLocks noGrp="1"/>
          </p:cNvSpPr>
          <p:nvPr>
            <p:ph type="body" idx="1"/>
          </p:nvPr>
        </p:nvSpPr>
        <p:spPr>
          <a:xfrm>
            <a:off x="426875" y="1129450"/>
            <a:ext cx="3334800" cy="387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rgbClr val="4A4A4A"/>
                </a:solidFill>
                <a:latin typeface="Roboto"/>
                <a:ea typeface="Roboto"/>
                <a:cs typeface="Roboto"/>
                <a:sym typeface="Roboto"/>
              </a:rPr>
              <a:t>Plug In:</a:t>
            </a:r>
            <a:endParaRPr dirty="0">
              <a:solidFill>
                <a:srgbClr val="4A4A4A"/>
              </a:solidFill>
              <a:latin typeface="Roboto"/>
              <a:ea typeface="Roboto"/>
              <a:cs typeface="Roboto"/>
              <a:sym typeface="Roboto"/>
            </a:endParaRPr>
          </a:p>
          <a:p>
            <a:pPr marL="914400" lvl="1" indent="-317500" algn="l" rtl="0">
              <a:spcBef>
                <a:spcPts val="0"/>
              </a:spcBef>
              <a:spcAft>
                <a:spcPts val="0"/>
              </a:spcAft>
              <a:buClr>
                <a:srgbClr val="4A4A4A"/>
              </a:buClr>
              <a:buSzPts val="1400"/>
              <a:buFont typeface="Roboto"/>
              <a:buAutoNum type="alphaUcPeriod"/>
            </a:pPr>
            <a:r>
              <a:rPr lang="en" dirty="0">
                <a:solidFill>
                  <a:srgbClr val="4A4A4A"/>
                </a:solidFill>
                <a:latin typeface="Roboto"/>
                <a:ea typeface="Roboto"/>
                <a:cs typeface="Roboto"/>
                <a:sym typeface="Roboto"/>
              </a:rPr>
              <a:t>Keyboard and Mouse </a:t>
            </a:r>
            <a:endParaRPr dirty="0">
              <a:solidFill>
                <a:srgbClr val="4A4A4A"/>
              </a:solidFill>
              <a:latin typeface="Roboto"/>
              <a:ea typeface="Roboto"/>
              <a:cs typeface="Roboto"/>
              <a:sym typeface="Roboto"/>
            </a:endParaRPr>
          </a:p>
          <a:p>
            <a:pPr marL="914400" lvl="1" indent="-317500" algn="l" rtl="0">
              <a:spcBef>
                <a:spcPts val="0"/>
              </a:spcBef>
              <a:spcAft>
                <a:spcPts val="0"/>
              </a:spcAft>
              <a:buClr>
                <a:srgbClr val="4A4A4A"/>
              </a:buClr>
              <a:buSzPts val="1400"/>
              <a:buFont typeface="Roboto"/>
              <a:buAutoNum type="alphaUcPeriod"/>
            </a:pPr>
            <a:r>
              <a:rPr lang="en" dirty="0">
                <a:solidFill>
                  <a:srgbClr val="4A4A4A"/>
                </a:solidFill>
                <a:latin typeface="Roboto"/>
                <a:ea typeface="Roboto"/>
                <a:cs typeface="Roboto"/>
                <a:sym typeface="Roboto"/>
              </a:rPr>
              <a:t>Video</a:t>
            </a:r>
            <a:endParaRPr dirty="0">
              <a:solidFill>
                <a:srgbClr val="4A4A4A"/>
              </a:solidFill>
              <a:latin typeface="Roboto"/>
              <a:ea typeface="Roboto"/>
              <a:cs typeface="Roboto"/>
              <a:sym typeface="Roboto"/>
            </a:endParaRPr>
          </a:p>
          <a:p>
            <a:pPr marL="914400" lvl="1" indent="-317500" algn="l" rtl="0">
              <a:spcBef>
                <a:spcPts val="0"/>
              </a:spcBef>
              <a:spcAft>
                <a:spcPts val="0"/>
              </a:spcAft>
              <a:buClr>
                <a:srgbClr val="4A4A4A"/>
              </a:buClr>
              <a:buSzPts val="1400"/>
              <a:buFont typeface="Roboto"/>
              <a:buAutoNum type="alphaUcPeriod"/>
            </a:pPr>
            <a:r>
              <a:rPr lang="en" dirty="0">
                <a:solidFill>
                  <a:srgbClr val="4A4A4A"/>
                </a:solidFill>
                <a:latin typeface="Roboto"/>
                <a:ea typeface="Roboto"/>
                <a:cs typeface="Roboto"/>
                <a:sym typeface="Roboto"/>
              </a:rPr>
              <a:t>Network Cable (or use WiFi)</a:t>
            </a:r>
            <a:endParaRPr dirty="0">
              <a:solidFill>
                <a:srgbClr val="4A4A4A"/>
              </a:solidFill>
              <a:latin typeface="Roboto"/>
              <a:ea typeface="Roboto"/>
              <a:cs typeface="Roboto"/>
              <a:sym typeface="Roboto"/>
            </a:endParaRPr>
          </a:p>
          <a:p>
            <a:pPr marL="914400" lvl="1" indent="-317500" algn="l" rtl="0">
              <a:spcBef>
                <a:spcPts val="0"/>
              </a:spcBef>
              <a:spcAft>
                <a:spcPts val="0"/>
              </a:spcAft>
              <a:buClr>
                <a:srgbClr val="4A4A4A"/>
              </a:buClr>
              <a:buSzPts val="1400"/>
              <a:buFont typeface="Roboto"/>
              <a:buAutoNum type="alphaUcPeriod"/>
            </a:pPr>
            <a:r>
              <a:rPr lang="en" dirty="0">
                <a:solidFill>
                  <a:srgbClr val="4A4A4A"/>
                </a:solidFill>
                <a:latin typeface="Roboto"/>
                <a:ea typeface="Roboto"/>
                <a:cs typeface="Roboto"/>
                <a:sym typeface="Roboto"/>
              </a:rPr>
              <a:t>MicroSD Card  (Storage)</a:t>
            </a:r>
            <a:endParaRPr dirty="0">
              <a:solidFill>
                <a:srgbClr val="4A4A4A"/>
              </a:solidFill>
              <a:latin typeface="Roboto"/>
              <a:ea typeface="Roboto"/>
              <a:cs typeface="Roboto"/>
              <a:sym typeface="Roboto"/>
            </a:endParaRPr>
          </a:p>
          <a:p>
            <a:pPr marL="914400" lvl="1" indent="-317500" algn="l" rtl="0">
              <a:spcBef>
                <a:spcPts val="0"/>
              </a:spcBef>
              <a:spcAft>
                <a:spcPts val="0"/>
              </a:spcAft>
              <a:buClr>
                <a:srgbClr val="4A4A4A"/>
              </a:buClr>
              <a:buSzPts val="1400"/>
              <a:buFont typeface="Roboto"/>
              <a:buAutoNum type="alphaUcPeriod"/>
            </a:pPr>
            <a:r>
              <a:rPr lang="en" dirty="0">
                <a:solidFill>
                  <a:srgbClr val="4A4A4A"/>
                </a:solidFill>
                <a:latin typeface="Roboto"/>
                <a:ea typeface="Roboto"/>
                <a:cs typeface="Roboto"/>
                <a:sym typeface="Roboto"/>
              </a:rPr>
              <a:t>40 Pin GPIO Ribbon Cable</a:t>
            </a:r>
            <a:endParaRPr dirty="0">
              <a:solidFill>
                <a:srgbClr val="4A4A4A"/>
              </a:solidFill>
              <a:latin typeface="Roboto"/>
              <a:ea typeface="Roboto"/>
              <a:cs typeface="Roboto"/>
              <a:sym typeface="Roboto"/>
            </a:endParaRPr>
          </a:p>
          <a:p>
            <a:pPr marL="457200" lvl="0" indent="-342900" algn="l" rtl="0">
              <a:spcBef>
                <a:spcPts val="0"/>
              </a:spcBef>
              <a:spcAft>
                <a:spcPts val="0"/>
              </a:spcAft>
              <a:buClr>
                <a:srgbClr val="4A4A4A"/>
              </a:buClr>
              <a:buSzPts val="1800"/>
              <a:buFont typeface="Roboto"/>
              <a:buChar char="●"/>
            </a:pPr>
            <a:r>
              <a:rPr lang="en" dirty="0">
                <a:solidFill>
                  <a:srgbClr val="4A4A4A"/>
                </a:solidFill>
                <a:latin typeface="Roboto"/>
                <a:ea typeface="Roboto"/>
                <a:cs typeface="Roboto"/>
                <a:sym typeface="Roboto"/>
              </a:rPr>
              <a:t>When Ready To Start plug in Power (</a:t>
            </a:r>
            <a:r>
              <a:rPr lang="en-US" dirty="0">
                <a:solidFill>
                  <a:srgbClr val="4A4A4A"/>
                </a:solidFill>
                <a:latin typeface="Roboto"/>
                <a:ea typeface="Roboto"/>
                <a:cs typeface="Roboto"/>
                <a:sym typeface="Roboto"/>
              </a:rPr>
              <a:t>F.  </a:t>
            </a:r>
            <a:r>
              <a:rPr lang="en" dirty="0">
                <a:solidFill>
                  <a:srgbClr val="4A4A4A"/>
                </a:solidFill>
                <a:latin typeface="Roboto"/>
                <a:ea typeface="Roboto"/>
                <a:cs typeface="Roboto"/>
                <a:sym typeface="Roboto"/>
              </a:rPr>
              <a:t>USB </a:t>
            </a:r>
            <a:r>
              <a:rPr lang="en-US" dirty="0">
                <a:solidFill>
                  <a:srgbClr val="4A4A4A"/>
                </a:solidFill>
                <a:latin typeface="Roboto"/>
                <a:ea typeface="Roboto"/>
                <a:cs typeface="Roboto"/>
                <a:sym typeface="Roboto"/>
              </a:rPr>
              <a:t>connector</a:t>
            </a:r>
            <a:r>
              <a:rPr lang="en" dirty="0">
                <a:solidFill>
                  <a:srgbClr val="4A4A4A"/>
                </a:solidFill>
                <a:latin typeface="Roboto"/>
                <a:ea typeface="Roboto"/>
                <a:cs typeface="Roboto"/>
                <a:sym typeface="Roboto"/>
              </a:rPr>
              <a:t>)</a:t>
            </a:r>
            <a:endParaRPr dirty="0">
              <a:solidFill>
                <a:srgbClr val="4A4A4A"/>
              </a:solidFill>
              <a:latin typeface="Roboto"/>
              <a:ea typeface="Roboto"/>
              <a:cs typeface="Roboto"/>
              <a:sym typeface="Roboto"/>
            </a:endParaRPr>
          </a:p>
          <a:p>
            <a:pPr marL="0" lvl="0" indent="0" algn="ctr" rtl="0">
              <a:spcBef>
                <a:spcPts val="1600"/>
              </a:spcBef>
              <a:spcAft>
                <a:spcPts val="0"/>
              </a:spcAft>
              <a:buNone/>
            </a:pPr>
            <a:r>
              <a:rPr lang="en" dirty="0">
                <a:solidFill>
                  <a:srgbClr val="4A4A4A"/>
                </a:solidFill>
                <a:latin typeface="Roboto"/>
                <a:ea typeface="Roboto"/>
                <a:cs typeface="Roboto"/>
                <a:sym typeface="Roboto"/>
              </a:rPr>
              <a:t>Note: There is no On/Off switch</a:t>
            </a:r>
            <a:endParaRPr dirty="0">
              <a:solidFill>
                <a:srgbClr val="4A4A4A"/>
              </a:solidFill>
              <a:latin typeface="Roboto"/>
              <a:ea typeface="Roboto"/>
              <a:cs typeface="Roboto"/>
              <a:sym typeface="Roboto"/>
            </a:endParaRPr>
          </a:p>
          <a:p>
            <a:pPr marL="0" lvl="0" indent="0" algn="l" rtl="0">
              <a:spcBef>
                <a:spcPts val="1600"/>
              </a:spcBef>
              <a:spcAft>
                <a:spcPts val="0"/>
              </a:spcAft>
              <a:buNone/>
            </a:pPr>
            <a:endParaRPr dirty="0">
              <a:solidFill>
                <a:srgbClr val="4A4A4A"/>
              </a:solidFill>
              <a:latin typeface="Roboto"/>
              <a:ea typeface="Roboto"/>
              <a:cs typeface="Roboto"/>
              <a:sym typeface="Roboto"/>
            </a:endParaRPr>
          </a:p>
          <a:p>
            <a:pPr marL="0" lvl="0" indent="0" algn="l" rtl="0">
              <a:spcBef>
                <a:spcPts val="1600"/>
              </a:spcBef>
              <a:spcAft>
                <a:spcPts val="0"/>
              </a:spcAft>
              <a:buNone/>
            </a:pPr>
            <a:r>
              <a:rPr lang="en" dirty="0">
                <a:solidFill>
                  <a:srgbClr val="4A4A4A"/>
                </a:solidFill>
                <a:latin typeface="Roboto"/>
                <a:ea typeface="Roboto"/>
                <a:cs typeface="Roboto"/>
                <a:sym typeface="Roboto"/>
              </a:rPr>
              <a:t> </a:t>
            </a:r>
            <a:endParaRPr dirty="0">
              <a:solidFill>
                <a:srgbClr val="4A4A4A"/>
              </a:solidFill>
              <a:latin typeface="Roboto"/>
              <a:ea typeface="Roboto"/>
              <a:cs typeface="Roboto"/>
              <a:sym typeface="Roboto"/>
            </a:endParaRPr>
          </a:p>
          <a:p>
            <a:pPr marL="0" lvl="0" indent="0" algn="l" rtl="0">
              <a:spcBef>
                <a:spcPts val="1600"/>
              </a:spcBef>
              <a:spcAft>
                <a:spcPts val="1600"/>
              </a:spcAft>
              <a:buNone/>
            </a:pPr>
            <a:endParaRPr dirty="0"/>
          </a:p>
        </p:txBody>
      </p:sp>
      <p:pic>
        <p:nvPicPr>
          <p:cNvPr id="90" name="Google Shape;90;p18"/>
          <p:cNvPicPr preferRelativeResize="0"/>
          <p:nvPr/>
        </p:nvPicPr>
        <p:blipFill>
          <a:blip r:embed="rId3">
            <a:alphaModFix/>
          </a:blip>
          <a:stretch>
            <a:fillRect/>
          </a:stretch>
        </p:blipFill>
        <p:spPr>
          <a:xfrm>
            <a:off x="4309575" y="1392025"/>
            <a:ext cx="3995173" cy="2667727"/>
          </a:xfrm>
          <a:prstGeom prst="rect">
            <a:avLst/>
          </a:prstGeom>
          <a:noFill/>
          <a:ln>
            <a:noFill/>
          </a:ln>
        </p:spPr>
      </p:pic>
      <p:sp>
        <p:nvSpPr>
          <p:cNvPr id="91" name="Google Shape;91;p18"/>
          <p:cNvSpPr txBox="1"/>
          <p:nvPr/>
        </p:nvSpPr>
        <p:spPr>
          <a:xfrm>
            <a:off x="3582713" y="4554825"/>
            <a:ext cx="54489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222222"/>
                </a:solidFill>
                <a:highlight>
                  <a:srgbClr val="FFFFFF"/>
                </a:highlight>
              </a:rPr>
              <a:t>File:Raspberry Pi 3 B+.jpg. (2019, July 5). </a:t>
            </a:r>
            <a:r>
              <a:rPr lang="en" sz="900" i="1">
                <a:solidFill>
                  <a:srgbClr val="222222"/>
                </a:solidFill>
                <a:highlight>
                  <a:srgbClr val="FFFFFF"/>
                </a:highlight>
              </a:rPr>
              <a:t>Wikimedia Commons, the free media repository</a:t>
            </a:r>
            <a:r>
              <a:rPr lang="en" sz="900">
                <a:solidFill>
                  <a:srgbClr val="222222"/>
                </a:solidFill>
                <a:highlight>
                  <a:srgbClr val="FFFFFF"/>
                </a:highlight>
              </a:rPr>
              <a:t>. Retrieved 05:33, November 28, 2019 from </a:t>
            </a:r>
            <a:r>
              <a:rPr lang="en" sz="900">
                <a:solidFill>
                  <a:srgbClr val="0B0080"/>
                </a:solidFill>
                <a:highlight>
                  <a:srgbClr val="FFFFFF"/>
                </a:highlight>
                <a:uFill>
                  <a:noFill/>
                </a:uFill>
                <a:hlinkClick r:id="rId4"/>
              </a:rPr>
              <a:t>https://commons.wikimedia.org/w/index.php?title=File:Raspberry_Pi_3_B%2B.jpg&amp;oldid=357124249</a:t>
            </a:r>
            <a:r>
              <a:rPr lang="en" sz="900">
                <a:solidFill>
                  <a:srgbClr val="222222"/>
                </a:solidFill>
                <a:highlight>
                  <a:srgbClr val="FFFFFF"/>
                </a:highlight>
              </a:rPr>
              <a:t>.</a:t>
            </a:r>
            <a:endParaRPr sz="900"/>
          </a:p>
        </p:txBody>
      </p:sp>
      <p:sp>
        <p:nvSpPr>
          <p:cNvPr id="92" name="Google Shape;92;p18"/>
          <p:cNvSpPr/>
          <p:nvPr/>
        </p:nvSpPr>
        <p:spPr>
          <a:xfrm>
            <a:off x="8184924" y="3173725"/>
            <a:ext cx="406875" cy="5142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C</a:t>
            </a:r>
          </a:p>
        </p:txBody>
      </p:sp>
      <p:sp>
        <p:nvSpPr>
          <p:cNvPr id="93" name="Google Shape;93;p18"/>
          <p:cNvSpPr/>
          <p:nvPr/>
        </p:nvSpPr>
        <p:spPr>
          <a:xfrm>
            <a:off x="8207950" y="1917275"/>
            <a:ext cx="360825" cy="51425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a:t>
            </a:r>
          </a:p>
        </p:txBody>
      </p:sp>
      <p:sp>
        <p:nvSpPr>
          <p:cNvPr id="94" name="Google Shape;94;p18"/>
          <p:cNvSpPr/>
          <p:nvPr/>
        </p:nvSpPr>
        <p:spPr>
          <a:xfrm>
            <a:off x="5540675" y="1017725"/>
            <a:ext cx="276325" cy="4529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E</a:t>
            </a:r>
          </a:p>
        </p:txBody>
      </p:sp>
      <p:sp>
        <p:nvSpPr>
          <p:cNvPr id="95" name="Google Shape;95;p18"/>
          <p:cNvSpPr/>
          <p:nvPr/>
        </p:nvSpPr>
        <p:spPr>
          <a:xfrm>
            <a:off x="3948750" y="2186588"/>
            <a:ext cx="360825" cy="4529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D</a:t>
            </a:r>
          </a:p>
        </p:txBody>
      </p:sp>
      <p:sp>
        <p:nvSpPr>
          <p:cNvPr id="96" name="Google Shape;96;p18"/>
          <p:cNvSpPr/>
          <p:nvPr/>
        </p:nvSpPr>
        <p:spPr>
          <a:xfrm>
            <a:off x="4520825" y="3938573"/>
            <a:ext cx="276326" cy="4529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F</a:t>
            </a:r>
          </a:p>
        </p:txBody>
      </p:sp>
      <p:sp>
        <p:nvSpPr>
          <p:cNvPr id="97" name="Google Shape;97;p18"/>
          <p:cNvSpPr/>
          <p:nvPr/>
        </p:nvSpPr>
        <p:spPr>
          <a:xfrm>
            <a:off x="5683325" y="3971700"/>
            <a:ext cx="330101" cy="4529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257975" y="161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Raspberry Pi Operating Systems</a:t>
            </a:r>
            <a:endParaRPr/>
          </a:p>
        </p:txBody>
      </p:sp>
      <p:sp>
        <p:nvSpPr>
          <p:cNvPr id="103" name="Google Shape;103;p19"/>
          <p:cNvSpPr txBox="1">
            <a:spLocks noGrp="1"/>
          </p:cNvSpPr>
          <p:nvPr>
            <p:ph type="body" idx="1"/>
          </p:nvPr>
        </p:nvSpPr>
        <p:spPr>
          <a:xfrm>
            <a:off x="155850" y="642175"/>
            <a:ext cx="9044400" cy="4501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dirty="0"/>
              <a:t>The Raspberry Pi requires a MicroSD or SD card for the operating system and standard internal file storage.  An SD card must be purchased or created in order to boot up and run the Raspberry Pi.</a:t>
            </a:r>
            <a:endParaRPr dirty="0"/>
          </a:p>
          <a:p>
            <a:pPr marL="457200" lvl="0" indent="-342900" algn="l" rtl="0">
              <a:spcBef>
                <a:spcPts val="1000"/>
              </a:spcBef>
              <a:spcAft>
                <a:spcPts val="0"/>
              </a:spcAft>
              <a:buSzPts val="1800"/>
              <a:buChar char="●"/>
            </a:pPr>
            <a:r>
              <a:rPr lang="en" dirty="0"/>
              <a:t>There are two ways to create a bootable SD card:</a:t>
            </a:r>
            <a:endParaRPr dirty="0"/>
          </a:p>
          <a:p>
            <a:pPr marL="914400" lvl="1" indent="-317500" algn="l" rtl="0">
              <a:spcBef>
                <a:spcPts val="0"/>
              </a:spcBef>
              <a:spcAft>
                <a:spcPts val="0"/>
              </a:spcAft>
              <a:buSzPts val="1400"/>
              <a:buChar char="○"/>
            </a:pPr>
            <a:r>
              <a:rPr lang="en" dirty="0"/>
              <a:t>NOOBS and NOOBS Lite</a:t>
            </a:r>
            <a:endParaRPr dirty="0"/>
          </a:p>
          <a:p>
            <a:pPr marL="1371600" lvl="2" indent="-317500" algn="l" rtl="0">
              <a:spcBef>
                <a:spcPts val="0"/>
              </a:spcBef>
              <a:spcAft>
                <a:spcPts val="0"/>
              </a:spcAft>
              <a:buSzPts val="1400"/>
              <a:buChar char="■"/>
            </a:pPr>
            <a:r>
              <a:rPr lang="en" dirty="0"/>
              <a:t>An easy to use operating system installer/recovery tool, sometimes provided on microSD cards sold with Raspberry Pi’s.  Downloadable at </a:t>
            </a:r>
            <a:r>
              <a:rPr lang="en" u="sng" dirty="0">
                <a:solidFill>
                  <a:schemeClr val="hlink"/>
                </a:solidFill>
                <a:hlinkClick r:id="rId3"/>
              </a:rPr>
              <a:t>https://www.raspberrypi.org/downloads/noobs/</a:t>
            </a:r>
            <a:r>
              <a:rPr lang="en" dirty="0"/>
              <a:t> </a:t>
            </a:r>
            <a:endParaRPr dirty="0"/>
          </a:p>
          <a:p>
            <a:pPr marL="1371600" lvl="2" indent="-317500" algn="l" rtl="0">
              <a:spcBef>
                <a:spcPts val="0"/>
              </a:spcBef>
              <a:spcAft>
                <a:spcPts val="0"/>
              </a:spcAft>
              <a:buSzPts val="1400"/>
              <a:buChar char="■"/>
            </a:pPr>
            <a:r>
              <a:rPr lang="en" dirty="0"/>
              <a:t>Easier to install: simply copy the NOOBS files to the root of a FAT32 formatted microSD card, insert card, boot and select the OS you want.  </a:t>
            </a:r>
            <a:endParaRPr dirty="0"/>
          </a:p>
          <a:p>
            <a:pPr marL="1371600" lvl="2" indent="-317500" algn="l" rtl="0">
              <a:spcBef>
                <a:spcPts val="0"/>
              </a:spcBef>
              <a:spcAft>
                <a:spcPts val="0"/>
              </a:spcAft>
              <a:buSzPts val="1400"/>
              <a:buChar char="■"/>
            </a:pPr>
            <a:r>
              <a:rPr lang="en" dirty="0"/>
              <a:t>Standard NOOBS (about 2.3GB) includes Raspbian, NOOBS Lite (about 37MB) will download OS’s from the Internet during the install.</a:t>
            </a:r>
            <a:endParaRPr dirty="0"/>
          </a:p>
          <a:p>
            <a:pPr marL="914400" lvl="1" indent="-317500" algn="l" rtl="0">
              <a:spcBef>
                <a:spcPts val="0"/>
              </a:spcBef>
              <a:spcAft>
                <a:spcPts val="0"/>
              </a:spcAft>
              <a:buSzPts val="1400"/>
              <a:buChar char="○"/>
            </a:pPr>
            <a:r>
              <a:rPr lang="en" dirty="0"/>
              <a:t>Build a OS ‘image disk’ using a personal computer (as described at </a:t>
            </a:r>
            <a:r>
              <a:rPr lang="en" u="sng" dirty="0">
                <a:solidFill>
                  <a:schemeClr val="hlink"/>
                </a:solidFill>
                <a:hlinkClick r:id="rId4"/>
              </a:rPr>
              <a:t>https://www.raspberrypi.org/documentation/installation/installing-images/README.md</a:t>
            </a:r>
            <a:r>
              <a:rPr lang="en" dirty="0"/>
              <a:t> )</a:t>
            </a:r>
            <a:endParaRPr dirty="0"/>
          </a:p>
          <a:p>
            <a:pPr marL="1371600" lvl="2" indent="-317500" algn="l" rtl="0">
              <a:spcBef>
                <a:spcPts val="0"/>
              </a:spcBef>
              <a:spcAft>
                <a:spcPts val="0"/>
              </a:spcAft>
              <a:buSzPts val="1400"/>
              <a:buChar char="■"/>
            </a:pPr>
            <a:r>
              <a:rPr lang="en" dirty="0"/>
              <a:t>Download a ISO image of the OS formatted for the Raspberry PI.</a:t>
            </a:r>
            <a:endParaRPr dirty="0"/>
          </a:p>
          <a:p>
            <a:pPr marL="1371600" lvl="2" indent="-317500" algn="l" rtl="0">
              <a:spcBef>
                <a:spcPts val="0"/>
              </a:spcBef>
              <a:spcAft>
                <a:spcPts val="0"/>
              </a:spcAft>
              <a:buSzPts val="1400"/>
              <a:buChar char="■"/>
            </a:pPr>
            <a:r>
              <a:rPr lang="en" dirty="0"/>
              <a:t>Use an operating specific application (such as </a:t>
            </a:r>
            <a:r>
              <a:rPr lang="en" u="sng" dirty="0"/>
              <a:t>B</a:t>
            </a:r>
            <a:r>
              <a:rPr lang="en" dirty="0">
                <a:hlinkClick r:id="rId5">
                  <a:extLst>
                    <a:ext uri="{A12FA001-AC4F-418D-AE19-62706E023703}">
                      <ahyp:hlinkClr xmlns:ahyp="http://schemas.microsoft.com/office/drawing/2018/hyperlinkcolor" val="tx"/>
                    </a:ext>
                  </a:extLst>
                </a:hlinkClick>
              </a:rPr>
              <a:t>alenaEtcher</a:t>
            </a:r>
            <a:r>
              <a:rPr lang="en" sz="1100" dirty="0">
                <a:solidFill>
                  <a:schemeClr val="dk1"/>
                </a:solidFill>
              </a:rPr>
              <a:t> </a:t>
            </a:r>
            <a:r>
              <a:rPr lang="en" dirty="0"/>
              <a:t> </a:t>
            </a:r>
            <a:r>
              <a:rPr lang="en" u="sng" dirty="0">
                <a:solidFill>
                  <a:schemeClr val="hlink"/>
                </a:solidFill>
                <a:hlinkClick r:id="rId5"/>
              </a:rPr>
              <a:t>https://www.balena.io/etcher/</a:t>
            </a:r>
            <a:r>
              <a:rPr lang="en" dirty="0"/>
              <a:t> on</a:t>
            </a:r>
            <a:r>
              <a:rPr lang="en" sz="1100" dirty="0">
                <a:solidFill>
                  <a:schemeClr val="dk1"/>
                </a:solidFill>
              </a:rPr>
              <a:t> </a:t>
            </a:r>
            <a:r>
              <a:rPr lang="en" dirty="0"/>
              <a:t>the personal computer to transfer the ISO image to the SD drive.</a:t>
            </a:r>
            <a:endParaRPr dirty="0"/>
          </a:p>
          <a:p>
            <a:pPr marL="0" lvl="0" indent="0" algn="l" rtl="0">
              <a:spcBef>
                <a:spcPts val="1600"/>
              </a:spcBef>
              <a:spcAft>
                <a:spcPts val="0"/>
              </a:spcAft>
              <a:buNone/>
            </a:pPr>
            <a:endParaRPr dirty="0"/>
          </a:p>
          <a:p>
            <a:pPr marL="0" lvl="0" indent="0" algn="ctr" rtl="0">
              <a:spcBef>
                <a:spcPts val="160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257975" y="161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Raspbian and other </a:t>
            </a:r>
            <a:r>
              <a:rPr lang="en-US" dirty="0"/>
              <a:t>Ras</a:t>
            </a:r>
            <a:r>
              <a:rPr lang="en" dirty="0"/>
              <a:t>Pi OSs</a:t>
            </a:r>
            <a:endParaRPr dirty="0"/>
          </a:p>
        </p:txBody>
      </p:sp>
      <p:sp>
        <p:nvSpPr>
          <p:cNvPr id="109" name="Google Shape;109;p20"/>
          <p:cNvSpPr txBox="1">
            <a:spLocks noGrp="1"/>
          </p:cNvSpPr>
          <p:nvPr>
            <p:ph type="body" idx="1"/>
          </p:nvPr>
        </p:nvSpPr>
        <p:spPr>
          <a:xfrm>
            <a:off x="49800" y="856475"/>
            <a:ext cx="9044400" cy="4684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Standard Operating Systems Distributions </a:t>
            </a:r>
            <a:endParaRPr dirty="0"/>
          </a:p>
          <a:p>
            <a:pPr marL="914400" lvl="1" indent="-317500" algn="l" rtl="0">
              <a:spcBef>
                <a:spcPts val="0"/>
              </a:spcBef>
              <a:spcAft>
                <a:spcPts val="0"/>
              </a:spcAft>
              <a:buSzPts val="1400"/>
              <a:buChar char="○"/>
            </a:pPr>
            <a:r>
              <a:rPr lang="en" b="1" i="1" dirty="0"/>
              <a:t>Raspbian	-  A </a:t>
            </a:r>
            <a:r>
              <a:rPr lang="en-US" b="1" i="1" dirty="0"/>
              <a:t>GNU/</a:t>
            </a:r>
            <a:r>
              <a:rPr lang="en" b="1" i="1" dirty="0"/>
              <a:t>LINUX Debian Distribution configured with popular tools is the most popular Raspberry Pi OS - It is our recommended OS</a:t>
            </a:r>
            <a:endParaRPr b="1" i="1" dirty="0"/>
          </a:p>
          <a:p>
            <a:pPr marL="914400" lvl="1" indent="-317500" algn="l" rtl="0">
              <a:spcBef>
                <a:spcPts val="0"/>
              </a:spcBef>
              <a:spcAft>
                <a:spcPts val="0"/>
              </a:spcAft>
              <a:buSzPts val="1400"/>
              <a:buChar char="○"/>
            </a:pPr>
            <a:r>
              <a:rPr lang="en" dirty="0"/>
              <a:t>Ubuntu MATE - Ubuntu-based </a:t>
            </a:r>
            <a:r>
              <a:rPr lang="en-US" dirty="0"/>
              <a:t>GNU/</a:t>
            </a:r>
            <a:r>
              <a:rPr lang="en" dirty="0"/>
              <a:t>Linux Distro - is probably the next most popular</a:t>
            </a:r>
            <a:endParaRPr dirty="0"/>
          </a:p>
          <a:p>
            <a:pPr marL="457200" lvl="0" indent="-342900" algn="l" rtl="0">
              <a:spcBef>
                <a:spcPts val="1000"/>
              </a:spcBef>
              <a:spcAft>
                <a:spcPts val="0"/>
              </a:spcAft>
              <a:buSzPts val="1800"/>
              <a:buChar char="●"/>
            </a:pPr>
            <a:r>
              <a:rPr lang="en" dirty="0"/>
              <a:t>Special Purpose OS’s</a:t>
            </a:r>
            <a:endParaRPr dirty="0"/>
          </a:p>
          <a:p>
            <a:pPr marL="914400" lvl="1" indent="-317500" algn="l" rtl="0">
              <a:spcBef>
                <a:spcPts val="0"/>
              </a:spcBef>
              <a:spcAft>
                <a:spcPts val="0"/>
              </a:spcAft>
              <a:buSzPts val="1400"/>
              <a:buChar char="○"/>
            </a:pPr>
            <a:r>
              <a:rPr lang="en" dirty="0"/>
              <a:t>Windows10 IOT Core -  Windows 10 Universal Applications (aka Modern Apps from the Windows app store’) from Microsoft</a:t>
            </a:r>
            <a:endParaRPr dirty="0"/>
          </a:p>
          <a:p>
            <a:pPr marL="914400" lvl="1" indent="-317500" algn="l" rtl="0">
              <a:spcBef>
                <a:spcPts val="0"/>
              </a:spcBef>
              <a:spcAft>
                <a:spcPts val="0"/>
              </a:spcAft>
              <a:buSzPts val="1400"/>
              <a:buChar char="○"/>
            </a:pPr>
            <a:r>
              <a:rPr lang="en" dirty="0"/>
              <a:t>Kali Linux - Digital Forensics &amp; Penetration Testing specific distribution</a:t>
            </a:r>
            <a:endParaRPr dirty="0"/>
          </a:p>
          <a:p>
            <a:pPr marL="914400" lvl="1" indent="-317500" algn="l" rtl="0">
              <a:spcBef>
                <a:spcPts val="0"/>
              </a:spcBef>
              <a:spcAft>
                <a:spcPts val="0"/>
              </a:spcAft>
              <a:buSzPts val="1400"/>
              <a:buChar char="○"/>
            </a:pPr>
            <a:r>
              <a:rPr lang="en" dirty="0"/>
              <a:t>OpenWRT	- Lightweight Linux distribution for Networking/Routers (Note: Raspberry Pi communication ports are not ideal for routing)</a:t>
            </a:r>
            <a:endParaRPr dirty="0"/>
          </a:p>
          <a:p>
            <a:pPr marL="914400" lvl="1" indent="-317500" algn="l" rtl="0">
              <a:spcBef>
                <a:spcPts val="0"/>
              </a:spcBef>
              <a:spcAft>
                <a:spcPts val="0"/>
              </a:spcAft>
              <a:buSzPts val="1400"/>
              <a:buChar char="○"/>
            </a:pPr>
            <a:r>
              <a:rPr lang="en" dirty="0"/>
              <a:t>And many more…</a:t>
            </a:r>
            <a:endParaRPr dirty="0"/>
          </a:p>
          <a:p>
            <a:pPr marL="0" lvl="0" indent="0" algn="ctr" rtl="0">
              <a:spcBef>
                <a:spcPts val="1600"/>
              </a:spcBef>
              <a:spcAft>
                <a:spcPts val="1600"/>
              </a:spcAft>
              <a:buNone/>
            </a:pPr>
            <a:r>
              <a:rPr lang="en" dirty="0"/>
              <a:t>Note: </a:t>
            </a:r>
            <a:r>
              <a:rPr lang="en-US" dirty="0"/>
              <a:t>GNU/</a:t>
            </a:r>
            <a:r>
              <a:rPr lang="en" dirty="0"/>
              <a:t>Linux distributions (Distro’s) typically include the OS, a Graphical User Interface (GUI) and a selection of applications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16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The Operating System </a:t>
            </a:r>
            <a:endParaRPr/>
          </a:p>
        </p:txBody>
      </p:sp>
      <p:sp>
        <p:nvSpPr>
          <p:cNvPr id="115" name="Google Shape;115;p21"/>
          <p:cNvSpPr txBox="1">
            <a:spLocks noGrp="1"/>
          </p:cNvSpPr>
          <p:nvPr>
            <p:ph type="body" idx="1"/>
          </p:nvPr>
        </p:nvSpPr>
        <p:spPr>
          <a:xfrm>
            <a:off x="311700" y="820725"/>
            <a:ext cx="8520600" cy="410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Insert the MicroSD card in the slot on the bottom of the Raspberry pie (label facing down, contacts up toward the board) and plug in the power to turn the system on.</a:t>
            </a:r>
            <a:endParaRPr dirty="0"/>
          </a:p>
          <a:p>
            <a:pPr marL="457200" lvl="0" indent="-342900" algn="l" rtl="0">
              <a:spcBef>
                <a:spcPts val="1600"/>
              </a:spcBef>
              <a:spcAft>
                <a:spcPts val="0"/>
              </a:spcAft>
              <a:buSzPts val="1800"/>
              <a:buChar char="●"/>
            </a:pPr>
            <a:r>
              <a:rPr lang="en" dirty="0"/>
              <a:t>Follow the prompts to select the Country (United States), Language (American English) and time zone (New York) and check off ‘Use US Keyboard (just in case…)</a:t>
            </a:r>
            <a:endParaRPr dirty="0"/>
          </a:p>
          <a:p>
            <a:pPr marL="457200" lvl="0" indent="-342900" algn="l" rtl="0">
              <a:spcBef>
                <a:spcPts val="0"/>
              </a:spcBef>
              <a:spcAft>
                <a:spcPts val="0"/>
              </a:spcAft>
              <a:buSzPts val="1800"/>
              <a:buChar char="●"/>
            </a:pPr>
            <a:r>
              <a:rPr lang="en" dirty="0"/>
              <a:t>For the purpose of the class, leave the default username of “</a:t>
            </a:r>
            <a:r>
              <a:rPr lang="en" b="1" dirty="0">
                <a:latin typeface="Open Sans"/>
                <a:ea typeface="Open Sans"/>
                <a:cs typeface="Open Sans"/>
                <a:sym typeface="Open Sans"/>
              </a:rPr>
              <a:t>pi</a:t>
            </a:r>
            <a:r>
              <a:rPr lang="en" dirty="0"/>
              <a:t>” and password of “</a:t>
            </a:r>
            <a:r>
              <a:rPr lang="en" b="1" dirty="0">
                <a:latin typeface="Open Sans"/>
                <a:ea typeface="Open Sans"/>
                <a:cs typeface="Open Sans"/>
                <a:sym typeface="Open Sans"/>
              </a:rPr>
              <a:t>raspberry</a:t>
            </a:r>
            <a:r>
              <a:rPr lang="en" dirty="0"/>
              <a:t>”  (</a:t>
            </a:r>
            <a:r>
              <a:rPr lang="en-US" dirty="0"/>
              <a:t>Security Alert!)</a:t>
            </a:r>
            <a:endParaRPr dirty="0"/>
          </a:p>
          <a:p>
            <a:pPr marL="457200" lvl="0" indent="-342900" algn="l" rtl="0">
              <a:spcBef>
                <a:spcPts val="0"/>
              </a:spcBef>
              <a:spcAft>
                <a:spcPts val="0"/>
              </a:spcAft>
              <a:buSzPts val="1800"/>
              <a:buChar char="●"/>
            </a:pPr>
            <a:r>
              <a:rPr lang="en" dirty="0"/>
              <a:t>If there is a black section of the screen around the desktop, check off the box.</a:t>
            </a:r>
            <a:endParaRPr dirty="0"/>
          </a:p>
          <a:p>
            <a:pPr marL="457200" lvl="0" indent="-342900" algn="l" rtl="0">
              <a:spcBef>
                <a:spcPts val="0"/>
              </a:spcBef>
              <a:spcAft>
                <a:spcPts val="0"/>
              </a:spcAft>
              <a:buSzPts val="1800"/>
              <a:buChar char="●"/>
            </a:pPr>
            <a:r>
              <a:rPr lang="en" dirty="0"/>
              <a:t>Connect to the WiFi network if needed, </a:t>
            </a:r>
            <a:endParaRPr dirty="0"/>
          </a:p>
          <a:p>
            <a:pPr marL="457200" lvl="0" indent="-342900" algn="l" rtl="0">
              <a:spcBef>
                <a:spcPts val="0"/>
              </a:spcBef>
              <a:spcAft>
                <a:spcPts val="0"/>
              </a:spcAft>
              <a:buSzPts val="1800"/>
              <a:buChar char="●"/>
            </a:pPr>
            <a:r>
              <a:rPr lang="en" dirty="0"/>
              <a:t>SKIP, DO NOT RUN THE UPDATE routines at this time. (</a:t>
            </a:r>
            <a:r>
              <a:rPr lang="en-US" dirty="0"/>
              <a:t>Security Alert! But </a:t>
            </a:r>
            <a:r>
              <a:rPr lang="en-US" dirty="0" err="1"/>
              <a:t>i</a:t>
            </a:r>
            <a:r>
              <a:rPr lang="en" dirty="0"/>
              <a:t>t takes too long for the class to wait.)</a:t>
            </a:r>
            <a:endParaRPr dirty="0"/>
          </a:p>
          <a:p>
            <a:pPr marL="457200" lvl="0" indent="-342900" algn="l" rtl="0">
              <a:spcBef>
                <a:spcPts val="0"/>
              </a:spcBef>
              <a:spcAft>
                <a:spcPts val="0"/>
              </a:spcAft>
              <a:buSzPts val="1800"/>
              <a:buChar char="●"/>
            </a:pPr>
            <a:r>
              <a:rPr lang="en" dirty="0"/>
              <a:t>Reboot if instructed</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4820</Words>
  <Application>Microsoft Office PowerPoint</Application>
  <PresentationFormat>On-screen Show (16:9)</PresentationFormat>
  <Paragraphs>421</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Roboto</vt:lpstr>
      <vt:lpstr>Courier New</vt:lpstr>
      <vt:lpstr>Arial</vt:lpstr>
      <vt:lpstr>Open Sans</vt:lpstr>
      <vt:lpstr>Simple Light</vt:lpstr>
      <vt:lpstr>Introduction to the Raspberry Pi</vt:lpstr>
      <vt:lpstr>The Raspberry Pi Foundation</vt:lpstr>
      <vt:lpstr>What is the Raspberry Pi?</vt:lpstr>
      <vt:lpstr>Raspberry Pi vs. Arduino</vt:lpstr>
      <vt:lpstr>Which RasPi model?</vt:lpstr>
      <vt:lpstr>Raspberry Pi Setup - Connections</vt:lpstr>
      <vt:lpstr>Raspberry Pi Operating Systems</vt:lpstr>
      <vt:lpstr>Raspbian and other RasPi OSs</vt:lpstr>
      <vt:lpstr>Installing The Operating System </vt:lpstr>
      <vt:lpstr>The Background of GNU/Linux, in a nutshell</vt:lpstr>
      <vt:lpstr>Raspbian Basics</vt:lpstr>
      <vt:lpstr>Raspbian Basics Continued</vt:lpstr>
      <vt:lpstr>Writing the traditional simple first program (3 Ways)</vt:lpstr>
      <vt:lpstr>Stuff you can’t do on your laptop: GPIO (General Purpose Input-Output)</vt:lpstr>
      <vt:lpstr>Breadboard Basics and a Helper</vt:lpstr>
      <vt:lpstr>PowerPoint Presentation</vt:lpstr>
      <vt:lpstr>Blink a LED - Three Ways</vt:lpstr>
      <vt:lpstr>bash</vt:lpstr>
      <vt:lpstr>Create bash ‘shell script’ (.sh extension)</vt:lpstr>
      <vt:lpstr>Create looping BASH  script</vt:lpstr>
      <vt:lpstr>Scratch (version 2)</vt:lpstr>
      <vt:lpstr>Scratch with a loop</vt:lpstr>
      <vt:lpstr>Python3 - Using the Thonny Python IDE</vt:lpstr>
      <vt:lpstr>Python loop and function example </vt:lpstr>
      <vt:lpstr>Adding/Wiring a Button</vt:lpstr>
      <vt:lpstr>Scratch Button Reader</vt:lpstr>
      <vt:lpstr>Python Button Reader</vt:lpstr>
      <vt:lpstr>Stepper Motor Setup</vt:lpstr>
      <vt:lpstr>Stepper Motor continued</vt:lpstr>
      <vt:lpstr>Python Stepper Motor Test program</vt:lpstr>
      <vt:lpstr>I2C - Inter-Integrated-Circuit (pronounce eye-squared-see)</vt:lpstr>
      <vt:lpstr>Updating/Installing Software Packages in Raspbian</vt:lpstr>
      <vt:lpstr>Wire the LCD module </vt:lpstr>
      <vt:lpstr>Enable I²C on the Raspberry Pi </vt:lpstr>
      <vt:lpstr>Ensure the SMBus and i2c software is loaded and Find the address of the i2c device</vt:lpstr>
      <vt:lpstr>Writing a message to a LCD from Python</vt:lpstr>
      <vt:lpstr>How to host a web site on your Raspberry Pi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Raspberry Pi</dc:title>
  <dc:creator>Chuck Venter</dc:creator>
  <cp:lastModifiedBy>Chuck Venter</cp:lastModifiedBy>
  <cp:revision>14</cp:revision>
  <dcterms:modified xsi:type="dcterms:W3CDTF">2020-01-26T23:01:47Z</dcterms:modified>
</cp:coreProperties>
</file>